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317" r:id="rId4"/>
    <p:sldId id="325" r:id="rId5"/>
    <p:sldId id="261" r:id="rId6"/>
    <p:sldId id="344" r:id="rId7"/>
    <p:sldId id="341" r:id="rId8"/>
    <p:sldId id="345" r:id="rId9"/>
    <p:sldId id="343" r:id="rId10"/>
    <p:sldId id="347" r:id="rId11"/>
    <p:sldId id="346" r:id="rId12"/>
    <p:sldId id="348" r:id="rId13"/>
    <p:sldId id="349"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49" autoAdjust="0"/>
    <p:restoredTop sz="94660"/>
  </p:normalViewPr>
  <p:slideViewPr>
    <p:cSldViewPr snapToGrid="0">
      <p:cViewPr varScale="1">
        <p:scale>
          <a:sx n="76" d="100"/>
          <a:sy n="76" d="100"/>
        </p:scale>
        <p:origin x="200" y="10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165B3-A45D-4B71-A810-D759D5CCA87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BBE5E2F-AD1A-4797-A05D-05D1E2A4757C}">
      <dgm:prSet/>
      <dgm:spPr/>
      <dgm:t>
        <a:bodyPr/>
        <a:lstStyle/>
        <a:p>
          <a:r>
            <a:rPr lang="en-GB" b="1" i="0" dirty="0">
              <a:solidFill>
                <a:schemeClr val="bg1"/>
              </a:solidFill>
            </a:rPr>
            <a:t>Misinformation</a:t>
          </a:r>
          <a:r>
            <a:rPr lang="en-GB" b="0" i="0" dirty="0">
              <a:solidFill>
                <a:schemeClr val="bg1"/>
              </a:solidFill>
            </a:rPr>
            <a:t> is false or inaccurate information - APA</a:t>
          </a:r>
          <a:endParaRPr lang="en-US" dirty="0">
            <a:solidFill>
              <a:schemeClr val="bg1"/>
            </a:solidFill>
          </a:endParaRPr>
        </a:p>
      </dgm:t>
    </dgm:pt>
    <dgm:pt modelId="{8F8F27AF-146A-4388-8F3A-E21096708711}" type="parTrans" cxnId="{DB533186-5186-4500-84E3-F6AF602D0132}">
      <dgm:prSet/>
      <dgm:spPr/>
      <dgm:t>
        <a:bodyPr/>
        <a:lstStyle/>
        <a:p>
          <a:endParaRPr lang="en-US">
            <a:solidFill>
              <a:schemeClr val="bg1"/>
            </a:solidFill>
          </a:endParaRPr>
        </a:p>
      </dgm:t>
    </dgm:pt>
    <dgm:pt modelId="{A01F05A2-7F71-47A3-B34C-253DC22CE7CD}" type="sibTrans" cxnId="{DB533186-5186-4500-84E3-F6AF602D0132}">
      <dgm:prSet/>
      <dgm:spPr/>
      <dgm:t>
        <a:bodyPr/>
        <a:lstStyle/>
        <a:p>
          <a:endParaRPr lang="en-US">
            <a:solidFill>
              <a:schemeClr val="bg1"/>
            </a:solidFill>
          </a:endParaRPr>
        </a:p>
      </dgm:t>
    </dgm:pt>
    <dgm:pt modelId="{4A3953D1-849F-4621-86ED-884B65C96D67}">
      <dgm:prSet/>
      <dgm:spPr/>
      <dgm:t>
        <a:bodyPr/>
        <a:lstStyle/>
        <a:p>
          <a:r>
            <a:rPr lang="en-GB" b="1" i="0" dirty="0">
              <a:solidFill>
                <a:schemeClr val="bg1"/>
              </a:solidFill>
            </a:rPr>
            <a:t>Disinformation</a:t>
          </a:r>
          <a:r>
            <a:rPr lang="en-GB" b="0" i="0" dirty="0">
              <a:solidFill>
                <a:schemeClr val="bg1"/>
              </a:solidFill>
            </a:rPr>
            <a:t> is false information which is deliberately intended to mislead—intentionally misstating the facts. - APA</a:t>
          </a:r>
          <a:endParaRPr lang="en-US" dirty="0">
            <a:solidFill>
              <a:schemeClr val="bg1"/>
            </a:solidFill>
          </a:endParaRPr>
        </a:p>
      </dgm:t>
    </dgm:pt>
    <dgm:pt modelId="{D061E5C7-3572-4AB9-ADC0-FFC3D47E55AD}" type="parTrans" cxnId="{9871B068-BE34-4095-BBC0-750066972549}">
      <dgm:prSet/>
      <dgm:spPr/>
      <dgm:t>
        <a:bodyPr/>
        <a:lstStyle/>
        <a:p>
          <a:endParaRPr lang="en-US">
            <a:solidFill>
              <a:schemeClr val="bg1"/>
            </a:solidFill>
          </a:endParaRPr>
        </a:p>
      </dgm:t>
    </dgm:pt>
    <dgm:pt modelId="{8E3EA97D-35C8-4C40-BC18-2C709D84315F}" type="sibTrans" cxnId="{9871B068-BE34-4095-BBC0-750066972549}">
      <dgm:prSet/>
      <dgm:spPr/>
      <dgm:t>
        <a:bodyPr/>
        <a:lstStyle/>
        <a:p>
          <a:endParaRPr lang="en-US">
            <a:solidFill>
              <a:schemeClr val="bg1"/>
            </a:solidFill>
          </a:endParaRPr>
        </a:p>
      </dgm:t>
    </dgm:pt>
    <dgm:pt modelId="{6B744546-E351-4AB9-A9ED-B75F97DA415F}">
      <dgm:prSet/>
      <dgm:spPr/>
      <dgm:t>
        <a:bodyPr/>
        <a:lstStyle/>
        <a:p>
          <a:r>
            <a:rPr lang="en-GB" b="1" i="0" dirty="0" err="1">
              <a:solidFill>
                <a:schemeClr val="bg1"/>
              </a:solidFill>
            </a:rPr>
            <a:t>Malinformation</a:t>
          </a:r>
          <a:r>
            <a:rPr lang="en-GB" b="0" i="0" dirty="0">
              <a:solidFill>
                <a:schemeClr val="bg1"/>
              </a:solidFill>
            </a:rPr>
            <a:t> refers to information that stems from the truth but is often exaggerated in a way that misleads and causes potential harm. - CCCS</a:t>
          </a:r>
          <a:endParaRPr lang="en-US" dirty="0">
            <a:solidFill>
              <a:schemeClr val="bg1"/>
            </a:solidFill>
          </a:endParaRPr>
        </a:p>
      </dgm:t>
    </dgm:pt>
    <dgm:pt modelId="{7C286415-25C2-4AE0-B0E0-3C3BEF9AEA52}" type="parTrans" cxnId="{CE675591-27F5-47FC-AB58-3A7C63D1ECFF}">
      <dgm:prSet/>
      <dgm:spPr/>
      <dgm:t>
        <a:bodyPr/>
        <a:lstStyle/>
        <a:p>
          <a:endParaRPr lang="en-US">
            <a:solidFill>
              <a:schemeClr val="bg1"/>
            </a:solidFill>
          </a:endParaRPr>
        </a:p>
      </dgm:t>
    </dgm:pt>
    <dgm:pt modelId="{3FF247DF-6A8B-4C48-B859-6245F364CED0}" type="sibTrans" cxnId="{CE675591-27F5-47FC-AB58-3A7C63D1ECFF}">
      <dgm:prSet/>
      <dgm:spPr/>
      <dgm:t>
        <a:bodyPr/>
        <a:lstStyle/>
        <a:p>
          <a:endParaRPr lang="en-US">
            <a:solidFill>
              <a:schemeClr val="bg1"/>
            </a:solidFill>
          </a:endParaRPr>
        </a:p>
      </dgm:t>
    </dgm:pt>
    <dgm:pt modelId="{D13F5908-0FCD-614F-A983-57E696A8B660}" type="pres">
      <dgm:prSet presAssocID="{5C5165B3-A45D-4B71-A810-D759D5CCA875}" presName="vert0" presStyleCnt="0">
        <dgm:presLayoutVars>
          <dgm:dir/>
          <dgm:animOne val="branch"/>
          <dgm:animLvl val="lvl"/>
        </dgm:presLayoutVars>
      </dgm:prSet>
      <dgm:spPr/>
    </dgm:pt>
    <dgm:pt modelId="{5EB20176-DB23-9B43-98BF-CC8F934FCA09}" type="pres">
      <dgm:prSet presAssocID="{DBBE5E2F-AD1A-4797-A05D-05D1E2A4757C}" presName="thickLine" presStyleLbl="alignNode1" presStyleIdx="0" presStyleCnt="3"/>
      <dgm:spPr/>
    </dgm:pt>
    <dgm:pt modelId="{0AD71F6B-2E34-DF4F-9849-D9CF67C4D875}" type="pres">
      <dgm:prSet presAssocID="{DBBE5E2F-AD1A-4797-A05D-05D1E2A4757C}" presName="horz1" presStyleCnt="0"/>
      <dgm:spPr/>
    </dgm:pt>
    <dgm:pt modelId="{88C01871-8DD0-8D4B-B415-44D647D28EB9}" type="pres">
      <dgm:prSet presAssocID="{DBBE5E2F-AD1A-4797-A05D-05D1E2A4757C}" presName="tx1" presStyleLbl="revTx" presStyleIdx="0" presStyleCnt="3"/>
      <dgm:spPr/>
    </dgm:pt>
    <dgm:pt modelId="{FA2FB261-0940-B641-8019-14B2E16FB8A4}" type="pres">
      <dgm:prSet presAssocID="{DBBE5E2F-AD1A-4797-A05D-05D1E2A4757C}" presName="vert1" presStyleCnt="0"/>
      <dgm:spPr/>
    </dgm:pt>
    <dgm:pt modelId="{A47B15C2-F827-A648-AA14-9A06C5367663}" type="pres">
      <dgm:prSet presAssocID="{4A3953D1-849F-4621-86ED-884B65C96D67}" presName="thickLine" presStyleLbl="alignNode1" presStyleIdx="1" presStyleCnt="3"/>
      <dgm:spPr/>
    </dgm:pt>
    <dgm:pt modelId="{A91D5EC7-A06F-6845-AD3F-08F501A9B420}" type="pres">
      <dgm:prSet presAssocID="{4A3953D1-849F-4621-86ED-884B65C96D67}" presName="horz1" presStyleCnt="0"/>
      <dgm:spPr/>
    </dgm:pt>
    <dgm:pt modelId="{C17AF3A1-707F-204F-90E8-4E100FEA8323}" type="pres">
      <dgm:prSet presAssocID="{4A3953D1-849F-4621-86ED-884B65C96D67}" presName="tx1" presStyleLbl="revTx" presStyleIdx="1" presStyleCnt="3"/>
      <dgm:spPr/>
    </dgm:pt>
    <dgm:pt modelId="{F76B354A-1F80-2B42-9266-02CFE1429182}" type="pres">
      <dgm:prSet presAssocID="{4A3953D1-849F-4621-86ED-884B65C96D67}" presName="vert1" presStyleCnt="0"/>
      <dgm:spPr/>
    </dgm:pt>
    <dgm:pt modelId="{966EA7CF-ADA3-F640-B5DA-AB70CDEF42F5}" type="pres">
      <dgm:prSet presAssocID="{6B744546-E351-4AB9-A9ED-B75F97DA415F}" presName="thickLine" presStyleLbl="alignNode1" presStyleIdx="2" presStyleCnt="3"/>
      <dgm:spPr/>
    </dgm:pt>
    <dgm:pt modelId="{7A35D5DB-2F05-B044-87D0-81A759B2086C}" type="pres">
      <dgm:prSet presAssocID="{6B744546-E351-4AB9-A9ED-B75F97DA415F}" presName="horz1" presStyleCnt="0"/>
      <dgm:spPr/>
    </dgm:pt>
    <dgm:pt modelId="{3B3E7AD8-CCD9-6B43-ABCF-122093856C4F}" type="pres">
      <dgm:prSet presAssocID="{6B744546-E351-4AB9-A9ED-B75F97DA415F}" presName="tx1" presStyleLbl="revTx" presStyleIdx="2" presStyleCnt="3"/>
      <dgm:spPr/>
    </dgm:pt>
    <dgm:pt modelId="{F17E56D9-41B1-4E46-B587-C09640652A29}" type="pres">
      <dgm:prSet presAssocID="{6B744546-E351-4AB9-A9ED-B75F97DA415F}" presName="vert1" presStyleCnt="0"/>
      <dgm:spPr/>
    </dgm:pt>
  </dgm:ptLst>
  <dgm:cxnLst>
    <dgm:cxn modelId="{CF874A1A-E9C8-5741-B0F9-36E0985FB35E}" type="presOf" srcId="{4A3953D1-849F-4621-86ED-884B65C96D67}" destId="{C17AF3A1-707F-204F-90E8-4E100FEA8323}" srcOrd="0" destOrd="0" presId="urn:microsoft.com/office/officeart/2008/layout/LinedList"/>
    <dgm:cxn modelId="{6F90DE22-B53E-2D47-BE04-DC4BBAA2F4F0}" type="presOf" srcId="{6B744546-E351-4AB9-A9ED-B75F97DA415F}" destId="{3B3E7AD8-CCD9-6B43-ABCF-122093856C4F}" srcOrd="0" destOrd="0" presId="urn:microsoft.com/office/officeart/2008/layout/LinedList"/>
    <dgm:cxn modelId="{ABF8B724-0C11-EF49-B7F8-B7327F426487}" type="presOf" srcId="{DBBE5E2F-AD1A-4797-A05D-05D1E2A4757C}" destId="{88C01871-8DD0-8D4B-B415-44D647D28EB9}" srcOrd="0" destOrd="0" presId="urn:microsoft.com/office/officeart/2008/layout/LinedList"/>
    <dgm:cxn modelId="{323F942D-6BB7-A540-B995-CDE3093BC88D}" type="presOf" srcId="{5C5165B3-A45D-4B71-A810-D759D5CCA875}" destId="{D13F5908-0FCD-614F-A983-57E696A8B660}" srcOrd="0" destOrd="0" presId="urn:microsoft.com/office/officeart/2008/layout/LinedList"/>
    <dgm:cxn modelId="{9871B068-BE34-4095-BBC0-750066972549}" srcId="{5C5165B3-A45D-4B71-A810-D759D5CCA875}" destId="{4A3953D1-849F-4621-86ED-884B65C96D67}" srcOrd="1" destOrd="0" parTransId="{D061E5C7-3572-4AB9-ADC0-FFC3D47E55AD}" sibTransId="{8E3EA97D-35C8-4C40-BC18-2C709D84315F}"/>
    <dgm:cxn modelId="{DB533186-5186-4500-84E3-F6AF602D0132}" srcId="{5C5165B3-A45D-4B71-A810-D759D5CCA875}" destId="{DBBE5E2F-AD1A-4797-A05D-05D1E2A4757C}" srcOrd="0" destOrd="0" parTransId="{8F8F27AF-146A-4388-8F3A-E21096708711}" sibTransId="{A01F05A2-7F71-47A3-B34C-253DC22CE7CD}"/>
    <dgm:cxn modelId="{CE675591-27F5-47FC-AB58-3A7C63D1ECFF}" srcId="{5C5165B3-A45D-4B71-A810-D759D5CCA875}" destId="{6B744546-E351-4AB9-A9ED-B75F97DA415F}" srcOrd="2" destOrd="0" parTransId="{7C286415-25C2-4AE0-B0E0-3C3BEF9AEA52}" sibTransId="{3FF247DF-6A8B-4C48-B859-6245F364CED0}"/>
    <dgm:cxn modelId="{A0D9F1D4-D765-2C45-9772-15F6C6306265}" type="presParOf" srcId="{D13F5908-0FCD-614F-A983-57E696A8B660}" destId="{5EB20176-DB23-9B43-98BF-CC8F934FCA09}" srcOrd="0" destOrd="0" presId="urn:microsoft.com/office/officeart/2008/layout/LinedList"/>
    <dgm:cxn modelId="{8FEC53A0-603D-844A-BA22-E33E8102F0AB}" type="presParOf" srcId="{D13F5908-0FCD-614F-A983-57E696A8B660}" destId="{0AD71F6B-2E34-DF4F-9849-D9CF67C4D875}" srcOrd="1" destOrd="0" presId="urn:microsoft.com/office/officeart/2008/layout/LinedList"/>
    <dgm:cxn modelId="{656F7D8D-6AE8-F24C-ACD0-B405496B3AEC}" type="presParOf" srcId="{0AD71F6B-2E34-DF4F-9849-D9CF67C4D875}" destId="{88C01871-8DD0-8D4B-B415-44D647D28EB9}" srcOrd="0" destOrd="0" presId="urn:microsoft.com/office/officeart/2008/layout/LinedList"/>
    <dgm:cxn modelId="{8E7DB921-A164-0647-843F-C1BAF0E5013D}" type="presParOf" srcId="{0AD71F6B-2E34-DF4F-9849-D9CF67C4D875}" destId="{FA2FB261-0940-B641-8019-14B2E16FB8A4}" srcOrd="1" destOrd="0" presId="urn:microsoft.com/office/officeart/2008/layout/LinedList"/>
    <dgm:cxn modelId="{23E668DE-71D3-7D4C-8BCB-93A24C8A7780}" type="presParOf" srcId="{D13F5908-0FCD-614F-A983-57E696A8B660}" destId="{A47B15C2-F827-A648-AA14-9A06C5367663}" srcOrd="2" destOrd="0" presId="urn:microsoft.com/office/officeart/2008/layout/LinedList"/>
    <dgm:cxn modelId="{5DCD77CC-94C5-B947-A159-2396F5BD3C4A}" type="presParOf" srcId="{D13F5908-0FCD-614F-A983-57E696A8B660}" destId="{A91D5EC7-A06F-6845-AD3F-08F501A9B420}" srcOrd="3" destOrd="0" presId="urn:microsoft.com/office/officeart/2008/layout/LinedList"/>
    <dgm:cxn modelId="{0748C7CE-5CB5-1546-963F-05EABBC5C08F}" type="presParOf" srcId="{A91D5EC7-A06F-6845-AD3F-08F501A9B420}" destId="{C17AF3A1-707F-204F-90E8-4E100FEA8323}" srcOrd="0" destOrd="0" presId="urn:microsoft.com/office/officeart/2008/layout/LinedList"/>
    <dgm:cxn modelId="{3F35C18F-42AC-7C40-AFA6-C9B31AD1CBFD}" type="presParOf" srcId="{A91D5EC7-A06F-6845-AD3F-08F501A9B420}" destId="{F76B354A-1F80-2B42-9266-02CFE1429182}" srcOrd="1" destOrd="0" presId="urn:microsoft.com/office/officeart/2008/layout/LinedList"/>
    <dgm:cxn modelId="{92DC7C89-820B-0841-AE9B-C3D2C7BD60C8}" type="presParOf" srcId="{D13F5908-0FCD-614F-A983-57E696A8B660}" destId="{966EA7CF-ADA3-F640-B5DA-AB70CDEF42F5}" srcOrd="4" destOrd="0" presId="urn:microsoft.com/office/officeart/2008/layout/LinedList"/>
    <dgm:cxn modelId="{7CB51B06-851D-0544-96EE-0D8E48451B5A}" type="presParOf" srcId="{D13F5908-0FCD-614F-A983-57E696A8B660}" destId="{7A35D5DB-2F05-B044-87D0-81A759B2086C}" srcOrd="5" destOrd="0" presId="urn:microsoft.com/office/officeart/2008/layout/LinedList"/>
    <dgm:cxn modelId="{F2F3C1EF-E5D7-3C43-9918-8591A305A8E4}" type="presParOf" srcId="{7A35D5DB-2F05-B044-87D0-81A759B2086C}" destId="{3B3E7AD8-CCD9-6B43-ABCF-122093856C4F}" srcOrd="0" destOrd="0" presId="urn:microsoft.com/office/officeart/2008/layout/LinedList"/>
    <dgm:cxn modelId="{48D9176C-7BB4-364F-BF66-FA9954C98C91}" type="presParOf" srcId="{7A35D5DB-2F05-B044-87D0-81A759B2086C}" destId="{F17E56D9-41B1-4E46-B587-C09640652A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49DBB-C9B9-3643-8725-EA79FBB11F7A}" type="doc">
      <dgm:prSet loTypeId="urn:microsoft.com/office/officeart/2005/8/layout/hierarchy4" loCatId="" qsTypeId="urn:microsoft.com/office/officeart/2005/8/quickstyle/simple1" qsCatId="simple" csTypeId="urn:microsoft.com/office/officeart/2005/8/colors/colorful1" csCatId="colorful" phldr="1"/>
      <dgm:spPr/>
      <dgm:t>
        <a:bodyPr/>
        <a:lstStyle/>
        <a:p>
          <a:endParaRPr lang="en-GB"/>
        </a:p>
      </dgm:t>
    </dgm:pt>
    <dgm:pt modelId="{96F86459-D340-1948-BC99-C7C3EA16A1E6}">
      <dgm:prSet phldrT="[Text]"/>
      <dgm:spPr/>
      <dgm:t>
        <a:bodyPr/>
        <a:lstStyle/>
        <a:p>
          <a:r>
            <a:rPr lang="en-GB" dirty="0"/>
            <a:t>Misinformation</a:t>
          </a:r>
        </a:p>
      </dgm:t>
    </dgm:pt>
    <dgm:pt modelId="{6A9D6101-D793-2B42-BEB1-50F96E0A3920}" type="parTrans" cxnId="{BA850008-499B-6C4A-87C3-E6527C20A27D}">
      <dgm:prSet/>
      <dgm:spPr/>
      <dgm:t>
        <a:bodyPr/>
        <a:lstStyle/>
        <a:p>
          <a:endParaRPr lang="en-GB"/>
        </a:p>
      </dgm:t>
    </dgm:pt>
    <dgm:pt modelId="{5764CF71-AAE0-414F-B00A-2EF3C4F7EE00}" type="sibTrans" cxnId="{BA850008-499B-6C4A-87C3-E6527C20A27D}">
      <dgm:prSet/>
      <dgm:spPr/>
      <dgm:t>
        <a:bodyPr/>
        <a:lstStyle/>
        <a:p>
          <a:endParaRPr lang="en-GB"/>
        </a:p>
      </dgm:t>
    </dgm:pt>
    <dgm:pt modelId="{8941C715-72F8-1345-8EE0-AD83F43AD39E}">
      <dgm:prSet phldrT="[Text]"/>
      <dgm:spPr/>
      <dgm:t>
        <a:bodyPr/>
        <a:lstStyle/>
        <a:p>
          <a:r>
            <a:rPr lang="en-GB" dirty="0"/>
            <a:t>Disinformation</a:t>
          </a:r>
        </a:p>
      </dgm:t>
    </dgm:pt>
    <dgm:pt modelId="{7BBBD879-B86B-324A-B201-F294F4E73211}" type="parTrans" cxnId="{279D13B3-3C9B-5342-8CDA-E99DF056A26E}">
      <dgm:prSet/>
      <dgm:spPr/>
      <dgm:t>
        <a:bodyPr/>
        <a:lstStyle/>
        <a:p>
          <a:endParaRPr lang="en-GB"/>
        </a:p>
      </dgm:t>
    </dgm:pt>
    <dgm:pt modelId="{54A9A751-258E-0C42-83AC-6E99124A85F9}" type="sibTrans" cxnId="{279D13B3-3C9B-5342-8CDA-E99DF056A26E}">
      <dgm:prSet/>
      <dgm:spPr/>
      <dgm:t>
        <a:bodyPr/>
        <a:lstStyle/>
        <a:p>
          <a:endParaRPr lang="en-GB"/>
        </a:p>
      </dgm:t>
    </dgm:pt>
    <dgm:pt modelId="{7CE01FCF-AFC9-5249-929D-9D88A3669018}">
      <dgm:prSet phldrT="[Text]"/>
      <dgm:spPr/>
      <dgm:t>
        <a:bodyPr/>
        <a:lstStyle/>
        <a:p>
          <a:r>
            <a:rPr lang="en-GB" dirty="0" err="1"/>
            <a:t>Malinformation</a:t>
          </a:r>
          <a:endParaRPr lang="en-GB" dirty="0"/>
        </a:p>
      </dgm:t>
    </dgm:pt>
    <dgm:pt modelId="{B42C35A8-FD13-9A45-90C6-F9B57C50994C}" type="parTrans" cxnId="{C20AD46A-4767-2D4E-ADB9-CB73B8E012C8}">
      <dgm:prSet/>
      <dgm:spPr/>
      <dgm:t>
        <a:bodyPr/>
        <a:lstStyle/>
        <a:p>
          <a:endParaRPr lang="en-GB"/>
        </a:p>
      </dgm:t>
    </dgm:pt>
    <dgm:pt modelId="{50AA8A4A-9D62-B848-A90A-F4CA370932F2}" type="sibTrans" cxnId="{C20AD46A-4767-2D4E-ADB9-CB73B8E012C8}">
      <dgm:prSet/>
      <dgm:spPr/>
      <dgm:t>
        <a:bodyPr/>
        <a:lstStyle/>
        <a:p>
          <a:endParaRPr lang="en-GB"/>
        </a:p>
      </dgm:t>
    </dgm:pt>
    <dgm:pt modelId="{A2139F36-F1FB-754B-8425-68A247525300}" type="pres">
      <dgm:prSet presAssocID="{66949DBB-C9B9-3643-8725-EA79FBB11F7A}" presName="Name0" presStyleCnt="0">
        <dgm:presLayoutVars>
          <dgm:chPref val="1"/>
          <dgm:dir/>
          <dgm:animOne val="branch"/>
          <dgm:animLvl val="lvl"/>
          <dgm:resizeHandles/>
        </dgm:presLayoutVars>
      </dgm:prSet>
      <dgm:spPr/>
    </dgm:pt>
    <dgm:pt modelId="{79FB4745-FCF3-094C-AA92-46114B480CA5}" type="pres">
      <dgm:prSet presAssocID="{96F86459-D340-1948-BC99-C7C3EA16A1E6}" presName="vertOne" presStyleCnt="0"/>
      <dgm:spPr/>
    </dgm:pt>
    <dgm:pt modelId="{9D0F8E8D-8608-774D-B927-BCEA94DE2C73}" type="pres">
      <dgm:prSet presAssocID="{96F86459-D340-1948-BC99-C7C3EA16A1E6}" presName="txOne" presStyleLbl="node0" presStyleIdx="0" presStyleCnt="1">
        <dgm:presLayoutVars>
          <dgm:chPref val="3"/>
        </dgm:presLayoutVars>
      </dgm:prSet>
      <dgm:spPr/>
    </dgm:pt>
    <dgm:pt modelId="{CAA61B0C-44D3-B741-86BD-A48108185146}" type="pres">
      <dgm:prSet presAssocID="{96F86459-D340-1948-BC99-C7C3EA16A1E6}" presName="parTransOne" presStyleCnt="0"/>
      <dgm:spPr/>
    </dgm:pt>
    <dgm:pt modelId="{4A569F17-289F-FF4B-A8EF-1D6EA348214B}" type="pres">
      <dgm:prSet presAssocID="{96F86459-D340-1948-BC99-C7C3EA16A1E6}" presName="horzOne" presStyleCnt="0"/>
      <dgm:spPr/>
    </dgm:pt>
    <dgm:pt modelId="{4235BC85-A7E0-5341-8BD8-60730E97F353}" type="pres">
      <dgm:prSet presAssocID="{8941C715-72F8-1345-8EE0-AD83F43AD39E}" presName="vertTwo" presStyleCnt="0"/>
      <dgm:spPr/>
    </dgm:pt>
    <dgm:pt modelId="{E880E9E4-44F4-FC49-96E0-C6A360F5DBA7}" type="pres">
      <dgm:prSet presAssocID="{8941C715-72F8-1345-8EE0-AD83F43AD39E}" presName="txTwo" presStyleLbl="node2" presStyleIdx="0" presStyleCnt="2">
        <dgm:presLayoutVars>
          <dgm:chPref val="3"/>
        </dgm:presLayoutVars>
      </dgm:prSet>
      <dgm:spPr/>
    </dgm:pt>
    <dgm:pt modelId="{5B5EFBF4-47A4-B644-ACC9-C99E6C21DB6E}" type="pres">
      <dgm:prSet presAssocID="{8941C715-72F8-1345-8EE0-AD83F43AD39E}" presName="horzTwo" presStyleCnt="0"/>
      <dgm:spPr/>
    </dgm:pt>
    <dgm:pt modelId="{DF3BC6E5-B088-4144-8488-BDDA8DFFF0CD}" type="pres">
      <dgm:prSet presAssocID="{54A9A751-258E-0C42-83AC-6E99124A85F9}" presName="sibSpaceTwo" presStyleCnt="0"/>
      <dgm:spPr/>
    </dgm:pt>
    <dgm:pt modelId="{831C5EEB-582F-A44E-9A4F-544ECFD04DF1}" type="pres">
      <dgm:prSet presAssocID="{7CE01FCF-AFC9-5249-929D-9D88A3669018}" presName="vertTwo" presStyleCnt="0"/>
      <dgm:spPr/>
    </dgm:pt>
    <dgm:pt modelId="{DE5FD07B-4973-F047-80E0-6DFA3982813B}" type="pres">
      <dgm:prSet presAssocID="{7CE01FCF-AFC9-5249-929D-9D88A3669018}" presName="txTwo" presStyleLbl="node2" presStyleIdx="1" presStyleCnt="2">
        <dgm:presLayoutVars>
          <dgm:chPref val="3"/>
        </dgm:presLayoutVars>
      </dgm:prSet>
      <dgm:spPr/>
    </dgm:pt>
    <dgm:pt modelId="{10B6BE40-31CF-3248-A0D6-FC96F2AB19D4}" type="pres">
      <dgm:prSet presAssocID="{7CE01FCF-AFC9-5249-929D-9D88A3669018}" presName="horzTwo" presStyleCnt="0"/>
      <dgm:spPr/>
    </dgm:pt>
  </dgm:ptLst>
  <dgm:cxnLst>
    <dgm:cxn modelId="{8E9E0D07-8096-304C-92D2-BD7DEBE7859F}" type="presOf" srcId="{96F86459-D340-1948-BC99-C7C3EA16A1E6}" destId="{9D0F8E8D-8608-774D-B927-BCEA94DE2C73}" srcOrd="0" destOrd="0" presId="urn:microsoft.com/office/officeart/2005/8/layout/hierarchy4"/>
    <dgm:cxn modelId="{BA850008-499B-6C4A-87C3-E6527C20A27D}" srcId="{66949DBB-C9B9-3643-8725-EA79FBB11F7A}" destId="{96F86459-D340-1948-BC99-C7C3EA16A1E6}" srcOrd="0" destOrd="0" parTransId="{6A9D6101-D793-2B42-BEB1-50F96E0A3920}" sibTransId="{5764CF71-AAE0-414F-B00A-2EF3C4F7EE00}"/>
    <dgm:cxn modelId="{91C8A54B-372E-E948-BDA7-2D6AC4BAF29B}" type="presOf" srcId="{66949DBB-C9B9-3643-8725-EA79FBB11F7A}" destId="{A2139F36-F1FB-754B-8425-68A247525300}" srcOrd="0" destOrd="0" presId="urn:microsoft.com/office/officeart/2005/8/layout/hierarchy4"/>
    <dgm:cxn modelId="{C20AD46A-4767-2D4E-ADB9-CB73B8E012C8}" srcId="{96F86459-D340-1948-BC99-C7C3EA16A1E6}" destId="{7CE01FCF-AFC9-5249-929D-9D88A3669018}" srcOrd="1" destOrd="0" parTransId="{B42C35A8-FD13-9A45-90C6-F9B57C50994C}" sibTransId="{50AA8A4A-9D62-B848-A90A-F4CA370932F2}"/>
    <dgm:cxn modelId="{42F8E297-D26E-E748-BFB2-8A9A99897E8B}" type="presOf" srcId="{8941C715-72F8-1345-8EE0-AD83F43AD39E}" destId="{E880E9E4-44F4-FC49-96E0-C6A360F5DBA7}" srcOrd="0" destOrd="0" presId="urn:microsoft.com/office/officeart/2005/8/layout/hierarchy4"/>
    <dgm:cxn modelId="{279D13B3-3C9B-5342-8CDA-E99DF056A26E}" srcId="{96F86459-D340-1948-BC99-C7C3EA16A1E6}" destId="{8941C715-72F8-1345-8EE0-AD83F43AD39E}" srcOrd="0" destOrd="0" parTransId="{7BBBD879-B86B-324A-B201-F294F4E73211}" sibTransId="{54A9A751-258E-0C42-83AC-6E99124A85F9}"/>
    <dgm:cxn modelId="{F265D8E5-C0F7-3640-A526-DDE024B5663F}" type="presOf" srcId="{7CE01FCF-AFC9-5249-929D-9D88A3669018}" destId="{DE5FD07B-4973-F047-80E0-6DFA3982813B}" srcOrd="0" destOrd="0" presId="urn:microsoft.com/office/officeart/2005/8/layout/hierarchy4"/>
    <dgm:cxn modelId="{08CF2366-31E1-8A4D-8E9A-9D9197940332}" type="presParOf" srcId="{A2139F36-F1FB-754B-8425-68A247525300}" destId="{79FB4745-FCF3-094C-AA92-46114B480CA5}" srcOrd="0" destOrd="0" presId="urn:microsoft.com/office/officeart/2005/8/layout/hierarchy4"/>
    <dgm:cxn modelId="{78B088E1-6735-5D43-8E23-7F32B35FE970}" type="presParOf" srcId="{79FB4745-FCF3-094C-AA92-46114B480CA5}" destId="{9D0F8E8D-8608-774D-B927-BCEA94DE2C73}" srcOrd="0" destOrd="0" presId="urn:microsoft.com/office/officeart/2005/8/layout/hierarchy4"/>
    <dgm:cxn modelId="{8DCDDF28-0202-344D-A3F6-47BDCC42E2B8}" type="presParOf" srcId="{79FB4745-FCF3-094C-AA92-46114B480CA5}" destId="{CAA61B0C-44D3-B741-86BD-A48108185146}" srcOrd="1" destOrd="0" presId="urn:microsoft.com/office/officeart/2005/8/layout/hierarchy4"/>
    <dgm:cxn modelId="{0636295D-0252-774C-96DB-C1D9E92B82C3}" type="presParOf" srcId="{79FB4745-FCF3-094C-AA92-46114B480CA5}" destId="{4A569F17-289F-FF4B-A8EF-1D6EA348214B}" srcOrd="2" destOrd="0" presId="urn:microsoft.com/office/officeart/2005/8/layout/hierarchy4"/>
    <dgm:cxn modelId="{357D5B06-C72B-6C4B-98E6-2B0EEA3C9B7F}" type="presParOf" srcId="{4A569F17-289F-FF4B-A8EF-1D6EA348214B}" destId="{4235BC85-A7E0-5341-8BD8-60730E97F353}" srcOrd="0" destOrd="0" presId="urn:microsoft.com/office/officeart/2005/8/layout/hierarchy4"/>
    <dgm:cxn modelId="{6391003E-85CB-6647-9BBD-BE1C0781C922}" type="presParOf" srcId="{4235BC85-A7E0-5341-8BD8-60730E97F353}" destId="{E880E9E4-44F4-FC49-96E0-C6A360F5DBA7}" srcOrd="0" destOrd="0" presId="urn:microsoft.com/office/officeart/2005/8/layout/hierarchy4"/>
    <dgm:cxn modelId="{9D5C152F-8FF3-FA4C-8D55-AA40B2FE651A}" type="presParOf" srcId="{4235BC85-A7E0-5341-8BD8-60730E97F353}" destId="{5B5EFBF4-47A4-B644-ACC9-C99E6C21DB6E}" srcOrd="1" destOrd="0" presId="urn:microsoft.com/office/officeart/2005/8/layout/hierarchy4"/>
    <dgm:cxn modelId="{7A9C2FE9-16C7-F848-9599-5B82667E4C8D}" type="presParOf" srcId="{4A569F17-289F-FF4B-A8EF-1D6EA348214B}" destId="{DF3BC6E5-B088-4144-8488-BDDA8DFFF0CD}" srcOrd="1" destOrd="0" presId="urn:microsoft.com/office/officeart/2005/8/layout/hierarchy4"/>
    <dgm:cxn modelId="{6D35FD4E-4356-9A47-A989-EE6EA2200B15}" type="presParOf" srcId="{4A569F17-289F-FF4B-A8EF-1D6EA348214B}" destId="{831C5EEB-582F-A44E-9A4F-544ECFD04DF1}" srcOrd="2" destOrd="0" presId="urn:microsoft.com/office/officeart/2005/8/layout/hierarchy4"/>
    <dgm:cxn modelId="{3DFAFA1D-E888-E144-A919-6A00746D9CD0}" type="presParOf" srcId="{831C5EEB-582F-A44E-9A4F-544ECFD04DF1}" destId="{DE5FD07B-4973-F047-80E0-6DFA3982813B}" srcOrd="0" destOrd="0" presId="urn:microsoft.com/office/officeart/2005/8/layout/hierarchy4"/>
    <dgm:cxn modelId="{D0C8F430-5471-DB47-AF40-1C7ED6301120}" type="presParOf" srcId="{831C5EEB-582F-A44E-9A4F-544ECFD04DF1}" destId="{10B6BE40-31CF-3248-A0D6-FC96F2AB19D4}"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FF4A49-59F3-D84D-B10C-37A8F7E129FD}" type="doc">
      <dgm:prSet loTypeId="urn:microsoft.com/office/officeart/2005/8/layout/chevron1" loCatId="" qsTypeId="urn:microsoft.com/office/officeart/2005/8/quickstyle/3d5" qsCatId="3D" csTypeId="urn:microsoft.com/office/officeart/2005/8/colors/colorful5" csCatId="colorful" phldr="1"/>
      <dgm:spPr/>
    </dgm:pt>
    <dgm:pt modelId="{A37D1585-B173-C340-A019-40AD83D70A6C}">
      <dgm:prSet phldrT="[Text]"/>
      <dgm:spPr/>
      <dgm:t>
        <a:bodyPr/>
        <a:lstStyle/>
        <a:p>
          <a:r>
            <a:rPr lang="en-GB" dirty="0"/>
            <a:t>Nation State Actors</a:t>
          </a:r>
        </a:p>
      </dgm:t>
    </dgm:pt>
    <dgm:pt modelId="{166FCF90-CFCD-E947-9BDA-024DA39423D5}" type="parTrans" cxnId="{847507E5-681B-1E47-8D1D-FAA81800A9B5}">
      <dgm:prSet/>
      <dgm:spPr/>
      <dgm:t>
        <a:bodyPr/>
        <a:lstStyle/>
        <a:p>
          <a:endParaRPr lang="en-GB"/>
        </a:p>
      </dgm:t>
    </dgm:pt>
    <dgm:pt modelId="{ACE9EEB3-D6B3-F14B-9007-CDB5D079D9C6}" type="sibTrans" cxnId="{847507E5-681B-1E47-8D1D-FAA81800A9B5}">
      <dgm:prSet/>
      <dgm:spPr/>
      <dgm:t>
        <a:bodyPr/>
        <a:lstStyle/>
        <a:p>
          <a:endParaRPr lang="en-GB"/>
        </a:p>
      </dgm:t>
    </dgm:pt>
    <dgm:pt modelId="{E97D08FA-03F7-314F-B1FD-70BE98B83EEF}">
      <dgm:prSet phldrT="[Text]"/>
      <dgm:spPr/>
      <dgm:t>
        <a:bodyPr/>
        <a:lstStyle/>
        <a:p>
          <a:r>
            <a:rPr lang="en-GB" dirty="0"/>
            <a:t>Cyber Criminals</a:t>
          </a:r>
        </a:p>
      </dgm:t>
    </dgm:pt>
    <dgm:pt modelId="{7FBA12C2-E8B1-F748-8410-01F40EEC54C1}" type="parTrans" cxnId="{46974DC8-CB72-C644-AF8B-A15BE854065B}">
      <dgm:prSet/>
      <dgm:spPr/>
      <dgm:t>
        <a:bodyPr/>
        <a:lstStyle/>
        <a:p>
          <a:endParaRPr lang="en-GB"/>
        </a:p>
      </dgm:t>
    </dgm:pt>
    <dgm:pt modelId="{95F46732-48D2-6D40-8A23-C381B488AEC8}" type="sibTrans" cxnId="{46974DC8-CB72-C644-AF8B-A15BE854065B}">
      <dgm:prSet/>
      <dgm:spPr/>
      <dgm:t>
        <a:bodyPr/>
        <a:lstStyle/>
        <a:p>
          <a:endParaRPr lang="en-GB"/>
        </a:p>
      </dgm:t>
    </dgm:pt>
    <dgm:pt modelId="{630B744E-2A04-0047-BA5C-7C8E1C33FF21}">
      <dgm:prSet phldrT="[Text]"/>
      <dgm:spPr/>
      <dgm:t>
        <a:bodyPr/>
        <a:lstStyle/>
        <a:p>
          <a:r>
            <a:rPr lang="en-GB" dirty="0"/>
            <a:t>DaaS</a:t>
          </a:r>
        </a:p>
      </dgm:t>
    </dgm:pt>
    <dgm:pt modelId="{5FB4D6AF-A8C5-F34F-B3A7-641D6649638A}" type="parTrans" cxnId="{1841D484-B66A-1A42-8F4E-FD84C3E65658}">
      <dgm:prSet/>
      <dgm:spPr/>
      <dgm:t>
        <a:bodyPr/>
        <a:lstStyle/>
        <a:p>
          <a:endParaRPr lang="en-GB"/>
        </a:p>
      </dgm:t>
    </dgm:pt>
    <dgm:pt modelId="{66B60486-FE53-8647-BD6D-99EA6E908672}" type="sibTrans" cxnId="{1841D484-B66A-1A42-8F4E-FD84C3E65658}">
      <dgm:prSet/>
      <dgm:spPr/>
      <dgm:t>
        <a:bodyPr/>
        <a:lstStyle/>
        <a:p>
          <a:endParaRPr lang="en-GB"/>
        </a:p>
      </dgm:t>
    </dgm:pt>
    <dgm:pt modelId="{653F389C-0DDB-0744-8295-F8F56C9F6C8E}" type="pres">
      <dgm:prSet presAssocID="{D5FF4A49-59F3-D84D-B10C-37A8F7E129FD}" presName="Name0" presStyleCnt="0">
        <dgm:presLayoutVars>
          <dgm:dir/>
          <dgm:animLvl val="lvl"/>
          <dgm:resizeHandles val="exact"/>
        </dgm:presLayoutVars>
      </dgm:prSet>
      <dgm:spPr/>
    </dgm:pt>
    <dgm:pt modelId="{94DDC93B-0B33-C34D-B4BF-28D2A18CE417}" type="pres">
      <dgm:prSet presAssocID="{A37D1585-B173-C340-A019-40AD83D70A6C}" presName="parTxOnly" presStyleLbl="node1" presStyleIdx="0" presStyleCnt="3">
        <dgm:presLayoutVars>
          <dgm:chMax val="0"/>
          <dgm:chPref val="0"/>
          <dgm:bulletEnabled val="1"/>
        </dgm:presLayoutVars>
      </dgm:prSet>
      <dgm:spPr/>
    </dgm:pt>
    <dgm:pt modelId="{2F0F28A7-75B2-7B4F-8E7C-B06AD4C53A0C}" type="pres">
      <dgm:prSet presAssocID="{ACE9EEB3-D6B3-F14B-9007-CDB5D079D9C6}" presName="parTxOnlySpace" presStyleCnt="0"/>
      <dgm:spPr/>
    </dgm:pt>
    <dgm:pt modelId="{498ECD2D-AFC6-154D-8068-7EEB23E4956A}" type="pres">
      <dgm:prSet presAssocID="{E97D08FA-03F7-314F-B1FD-70BE98B83EEF}" presName="parTxOnly" presStyleLbl="node1" presStyleIdx="1" presStyleCnt="3">
        <dgm:presLayoutVars>
          <dgm:chMax val="0"/>
          <dgm:chPref val="0"/>
          <dgm:bulletEnabled val="1"/>
        </dgm:presLayoutVars>
      </dgm:prSet>
      <dgm:spPr/>
    </dgm:pt>
    <dgm:pt modelId="{8420610D-5D83-6B41-8AEB-A64D5B7635E3}" type="pres">
      <dgm:prSet presAssocID="{95F46732-48D2-6D40-8A23-C381B488AEC8}" presName="parTxOnlySpace" presStyleCnt="0"/>
      <dgm:spPr/>
    </dgm:pt>
    <dgm:pt modelId="{1DBF634F-D171-4E43-98DB-0C07B5C265DC}" type="pres">
      <dgm:prSet presAssocID="{630B744E-2A04-0047-BA5C-7C8E1C33FF21}" presName="parTxOnly" presStyleLbl="node1" presStyleIdx="2" presStyleCnt="3">
        <dgm:presLayoutVars>
          <dgm:chMax val="0"/>
          <dgm:chPref val="0"/>
          <dgm:bulletEnabled val="1"/>
        </dgm:presLayoutVars>
      </dgm:prSet>
      <dgm:spPr/>
    </dgm:pt>
  </dgm:ptLst>
  <dgm:cxnLst>
    <dgm:cxn modelId="{4B2C9806-8BEE-6C4E-9BB9-62EE4B8B8012}" type="presOf" srcId="{A37D1585-B173-C340-A019-40AD83D70A6C}" destId="{94DDC93B-0B33-C34D-B4BF-28D2A18CE417}" srcOrd="0" destOrd="0" presId="urn:microsoft.com/office/officeart/2005/8/layout/chevron1"/>
    <dgm:cxn modelId="{80F6174B-CFD6-314C-8165-A47624FA7E32}" type="presOf" srcId="{630B744E-2A04-0047-BA5C-7C8E1C33FF21}" destId="{1DBF634F-D171-4E43-98DB-0C07B5C265DC}" srcOrd="0" destOrd="0" presId="urn:microsoft.com/office/officeart/2005/8/layout/chevron1"/>
    <dgm:cxn modelId="{E8691A52-2CBC-B647-8F58-1153CBB75182}" type="presOf" srcId="{D5FF4A49-59F3-D84D-B10C-37A8F7E129FD}" destId="{653F389C-0DDB-0744-8295-F8F56C9F6C8E}" srcOrd="0" destOrd="0" presId="urn:microsoft.com/office/officeart/2005/8/layout/chevron1"/>
    <dgm:cxn modelId="{1841D484-B66A-1A42-8F4E-FD84C3E65658}" srcId="{D5FF4A49-59F3-D84D-B10C-37A8F7E129FD}" destId="{630B744E-2A04-0047-BA5C-7C8E1C33FF21}" srcOrd="2" destOrd="0" parTransId="{5FB4D6AF-A8C5-F34F-B3A7-641D6649638A}" sibTransId="{66B60486-FE53-8647-BD6D-99EA6E908672}"/>
    <dgm:cxn modelId="{46974DC8-CB72-C644-AF8B-A15BE854065B}" srcId="{D5FF4A49-59F3-D84D-B10C-37A8F7E129FD}" destId="{E97D08FA-03F7-314F-B1FD-70BE98B83EEF}" srcOrd="1" destOrd="0" parTransId="{7FBA12C2-E8B1-F748-8410-01F40EEC54C1}" sibTransId="{95F46732-48D2-6D40-8A23-C381B488AEC8}"/>
    <dgm:cxn modelId="{2026ACD6-04C2-6F4E-AEA8-4E55D75E0E66}" type="presOf" srcId="{E97D08FA-03F7-314F-B1FD-70BE98B83EEF}" destId="{498ECD2D-AFC6-154D-8068-7EEB23E4956A}" srcOrd="0" destOrd="0" presId="urn:microsoft.com/office/officeart/2005/8/layout/chevron1"/>
    <dgm:cxn modelId="{847507E5-681B-1E47-8D1D-FAA81800A9B5}" srcId="{D5FF4A49-59F3-D84D-B10C-37A8F7E129FD}" destId="{A37D1585-B173-C340-A019-40AD83D70A6C}" srcOrd="0" destOrd="0" parTransId="{166FCF90-CFCD-E947-9BDA-024DA39423D5}" sibTransId="{ACE9EEB3-D6B3-F14B-9007-CDB5D079D9C6}"/>
    <dgm:cxn modelId="{FCBE26DC-DA46-0446-AECD-579695AC118E}" type="presParOf" srcId="{653F389C-0DDB-0744-8295-F8F56C9F6C8E}" destId="{94DDC93B-0B33-C34D-B4BF-28D2A18CE417}" srcOrd="0" destOrd="0" presId="urn:microsoft.com/office/officeart/2005/8/layout/chevron1"/>
    <dgm:cxn modelId="{54351751-7F9A-EF42-9E22-BACFF739D760}" type="presParOf" srcId="{653F389C-0DDB-0744-8295-F8F56C9F6C8E}" destId="{2F0F28A7-75B2-7B4F-8E7C-B06AD4C53A0C}" srcOrd="1" destOrd="0" presId="urn:microsoft.com/office/officeart/2005/8/layout/chevron1"/>
    <dgm:cxn modelId="{1E0969F1-90A2-7C46-A163-2F177EA872C1}" type="presParOf" srcId="{653F389C-0DDB-0744-8295-F8F56C9F6C8E}" destId="{498ECD2D-AFC6-154D-8068-7EEB23E4956A}" srcOrd="2" destOrd="0" presId="urn:microsoft.com/office/officeart/2005/8/layout/chevron1"/>
    <dgm:cxn modelId="{EDE09DAE-6E0B-6A44-B560-BA34790A94F2}" type="presParOf" srcId="{653F389C-0DDB-0744-8295-F8F56C9F6C8E}" destId="{8420610D-5D83-6B41-8AEB-A64D5B7635E3}" srcOrd="3" destOrd="0" presId="urn:microsoft.com/office/officeart/2005/8/layout/chevron1"/>
    <dgm:cxn modelId="{9BF0E940-4D78-1648-879C-6F9D4269681A}" type="presParOf" srcId="{653F389C-0DDB-0744-8295-F8F56C9F6C8E}" destId="{1DBF634F-D171-4E43-98DB-0C07B5C265D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20176-DB23-9B43-98BF-CC8F934FCA09}">
      <dsp:nvSpPr>
        <dsp:cNvPr id="0" name=""/>
        <dsp:cNvSpPr/>
      </dsp:nvSpPr>
      <dsp:spPr>
        <a:xfrm>
          <a:off x="0" y="2503"/>
          <a:ext cx="6176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01871-8DD0-8D4B-B415-44D647D28EB9}">
      <dsp:nvSpPr>
        <dsp:cNvPr id="0" name=""/>
        <dsp:cNvSpPr/>
      </dsp:nvSpPr>
      <dsp:spPr>
        <a:xfrm>
          <a:off x="0" y="2503"/>
          <a:ext cx="6176450" cy="1707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1" i="0" kern="1200" dirty="0">
              <a:solidFill>
                <a:schemeClr val="bg1"/>
              </a:solidFill>
            </a:rPr>
            <a:t>Misinformation</a:t>
          </a:r>
          <a:r>
            <a:rPr lang="en-GB" sz="2600" b="0" i="0" kern="1200" dirty="0">
              <a:solidFill>
                <a:schemeClr val="bg1"/>
              </a:solidFill>
            </a:rPr>
            <a:t> is false or inaccurate information - APA</a:t>
          </a:r>
          <a:endParaRPr lang="en-US" sz="2600" kern="1200" dirty="0">
            <a:solidFill>
              <a:schemeClr val="bg1"/>
            </a:solidFill>
          </a:endParaRPr>
        </a:p>
      </dsp:txBody>
      <dsp:txXfrm>
        <a:off x="0" y="2503"/>
        <a:ext cx="6176450" cy="1707244"/>
      </dsp:txXfrm>
    </dsp:sp>
    <dsp:sp modelId="{A47B15C2-F827-A648-AA14-9A06C5367663}">
      <dsp:nvSpPr>
        <dsp:cNvPr id="0" name=""/>
        <dsp:cNvSpPr/>
      </dsp:nvSpPr>
      <dsp:spPr>
        <a:xfrm>
          <a:off x="0" y="1709748"/>
          <a:ext cx="6176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7AF3A1-707F-204F-90E8-4E100FEA8323}">
      <dsp:nvSpPr>
        <dsp:cNvPr id="0" name=""/>
        <dsp:cNvSpPr/>
      </dsp:nvSpPr>
      <dsp:spPr>
        <a:xfrm>
          <a:off x="0" y="1709748"/>
          <a:ext cx="6176450" cy="1707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1" i="0" kern="1200" dirty="0">
              <a:solidFill>
                <a:schemeClr val="bg1"/>
              </a:solidFill>
            </a:rPr>
            <a:t>Disinformation</a:t>
          </a:r>
          <a:r>
            <a:rPr lang="en-GB" sz="2600" b="0" i="0" kern="1200" dirty="0">
              <a:solidFill>
                <a:schemeClr val="bg1"/>
              </a:solidFill>
            </a:rPr>
            <a:t> is false information which is deliberately intended to mislead—intentionally misstating the facts. - APA</a:t>
          </a:r>
          <a:endParaRPr lang="en-US" sz="2600" kern="1200" dirty="0">
            <a:solidFill>
              <a:schemeClr val="bg1"/>
            </a:solidFill>
          </a:endParaRPr>
        </a:p>
      </dsp:txBody>
      <dsp:txXfrm>
        <a:off x="0" y="1709748"/>
        <a:ext cx="6176450" cy="1707244"/>
      </dsp:txXfrm>
    </dsp:sp>
    <dsp:sp modelId="{966EA7CF-ADA3-F640-B5DA-AB70CDEF42F5}">
      <dsp:nvSpPr>
        <dsp:cNvPr id="0" name=""/>
        <dsp:cNvSpPr/>
      </dsp:nvSpPr>
      <dsp:spPr>
        <a:xfrm>
          <a:off x="0" y="3416992"/>
          <a:ext cx="6176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E7AD8-CCD9-6B43-ABCF-122093856C4F}">
      <dsp:nvSpPr>
        <dsp:cNvPr id="0" name=""/>
        <dsp:cNvSpPr/>
      </dsp:nvSpPr>
      <dsp:spPr>
        <a:xfrm>
          <a:off x="0" y="3416992"/>
          <a:ext cx="6176450" cy="1707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1" i="0" kern="1200" dirty="0" err="1">
              <a:solidFill>
                <a:schemeClr val="bg1"/>
              </a:solidFill>
            </a:rPr>
            <a:t>Malinformation</a:t>
          </a:r>
          <a:r>
            <a:rPr lang="en-GB" sz="2600" b="0" i="0" kern="1200" dirty="0">
              <a:solidFill>
                <a:schemeClr val="bg1"/>
              </a:solidFill>
            </a:rPr>
            <a:t> refers to information that stems from the truth but is often exaggerated in a way that misleads and causes potential harm. - CCCS</a:t>
          </a:r>
          <a:endParaRPr lang="en-US" sz="2600" kern="1200" dirty="0">
            <a:solidFill>
              <a:schemeClr val="bg1"/>
            </a:solidFill>
          </a:endParaRPr>
        </a:p>
      </dsp:txBody>
      <dsp:txXfrm>
        <a:off x="0" y="3416992"/>
        <a:ext cx="6176450" cy="1707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F8E8D-8608-774D-B927-BCEA94DE2C73}">
      <dsp:nvSpPr>
        <dsp:cNvPr id="0" name=""/>
        <dsp:cNvSpPr/>
      </dsp:nvSpPr>
      <dsp:spPr>
        <a:xfrm>
          <a:off x="1782" y="1835"/>
          <a:ext cx="4824414" cy="17868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dirty="0"/>
            <a:t>Misinformation</a:t>
          </a:r>
        </a:p>
      </dsp:txBody>
      <dsp:txXfrm>
        <a:off x="54118" y="54171"/>
        <a:ext cx="4719742" cy="1682209"/>
      </dsp:txXfrm>
    </dsp:sp>
    <dsp:sp modelId="{E880E9E4-44F4-FC49-96E0-C6A360F5DBA7}">
      <dsp:nvSpPr>
        <dsp:cNvPr id="0" name=""/>
        <dsp:cNvSpPr/>
      </dsp:nvSpPr>
      <dsp:spPr>
        <a:xfrm>
          <a:off x="1782" y="1919015"/>
          <a:ext cx="2314978" cy="17868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Disinformation</a:t>
          </a:r>
        </a:p>
      </dsp:txBody>
      <dsp:txXfrm>
        <a:off x="54118" y="1971351"/>
        <a:ext cx="2210306" cy="1682209"/>
      </dsp:txXfrm>
    </dsp:sp>
    <dsp:sp modelId="{DE5FD07B-4973-F047-80E0-6DFA3982813B}">
      <dsp:nvSpPr>
        <dsp:cNvPr id="0" name=""/>
        <dsp:cNvSpPr/>
      </dsp:nvSpPr>
      <dsp:spPr>
        <a:xfrm>
          <a:off x="2511218" y="1919015"/>
          <a:ext cx="2314978" cy="17868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err="1"/>
            <a:t>Malinformation</a:t>
          </a:r>
          <a:endParaRPr lang="en-GB" sz="2400" kern="1200" dirty="0"/>
        </a:p>
      </dsp:txBody>
      <dsp:txXfrm>
        <a:off x="2563554" y="1971351"/>
        <a:ext cx="2210306" cy="1682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DC93B-0B33-C34D-B4BF-28D2A18CE417}">
      <dsp:nvSpPr>
        <dsp:cNvPr id="0" name=""/>
        <dsp:cNvSpPr/>
      </dsp:nvSpPr>
      <dsp:spPr>
        <a:xfrm>
          <a:off x="3552" y="1884303"/>
          <a:ext cx="4327558" cy="1731023"/>
        </a:xfrm>
        <a:prstGeom prst="chevr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GB" sz="3800" kern="1200" dirty="0"/>
            <a:t>Nation State Actors</a:t>
          </a:r>
        </a:p>
      </dsp:txBody>
      <dsp:txXfrm>
        <a:off x="869064" y="1884303"/>
        <a:ext cx="2596535" cy="1731023"/>
      </dsp:txXfrm>
    </dsp:sp>
    <dsp:sp modelId="{498ECD2D-AFC6-154D-8068-7EEB23E4956A}">
      <dsp:nvSpPr>
        <dsp:cNvPr id="0" name=""/>
        <dsp:cNvSpPr/>
      </dsp:nvSpPr>
      <dsp:spPr>
        <a:xfrm>
          <a:off x="3898354" y="1884303"/>
          <a:ext cx="4327558" cy="1731023"/>
        </a:xfrm>
        <a:prstGeom prst="chevron">
          <a:avLst/>
        </a:prstGeom>
        <a:solidFill>
          <a:schemeClr val="accent5">
            <a:hueOff val="-3379271"/>
            <a:satOff val="-8710"/>
            <a:lumOff val="-5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GB" sz="3800" kern="1200" dirty="0"/>
            <a:t>Cyber Criminals</a:t>
          </a:r>
        </a:p>
      </dsp:txBody>
      <dsp:txXfrm>
        <a:off x="4763866" y="1884303"/>
        <a:ext cx="2596535" cy="1731023"/>
      </dsp:txXfrm>
    </dsp:sp>
    <dsp:sp modelId="{1DBF634F-D171-4E43-98DB-0C07B5C265DC}">
      <dsp:nvSpPr>
        <dsp:cNvPr id="0" name=""/>
        <dsp:cNvSpPr/>
      </dsp:nvSpPr>
      <dsp:spPr>
        <a:xfrm>
          <a:off x="7793156" y="1884303"/>
          <a:ext cx="4327558" cy="1731023"/>
        </a:xfrm>
        <a:prstGeom prst="chevron">
          <a:avLst/>
        </a:prstGeom>
        <a:solidFill>
          <a:schemeClr val="accent5">
            <a:hueOff val="-6758543"/>
            <a:satOff val="-17419"/>
            <a:lumOff val="-1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marL="0" lvl="0" indent="0" algn="ctr" defTabSz="1689100">
            <a:lnSpc>
              <a:spcPct val="90000"/>
            </a:lnSpc>
            <a:spcBef>
              <a:spcPct val="0"/>
            </a:spcBef>
            <a:spcAft>
              <a:spcPct val="35000"/>
            </a:spcAft>
            <a:buNone/>
          </a:pPr>
          <a:r>
            <a:rPr lang="en-GB" sz="3800" kern="1200" dirty="0"/>
            <a:t>DaaS</a:t>
          </a:r>
        </a:p>
      </dsp:txBody>
      <dsp:txXfrm>
        <a:off x="8658668" y="1884303"/>
        <a:ext cx="2596535" cy="17310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DAA43A-D27E-4627-B00D-4D6CF435CDEE}" type="datetimeFigureOut">
              <a:rPr lang="en-IN" smtClean="0"/>
              <a:t>07/09/23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10E19-2910-49F7-8500-4E3FF0735FA2}" type="slidenum">
              <a:rPr lang="en-IN" smtClean="0"/>
              <a:t>‹#›</a:t>
            </a:fld>
            <a:endParaRPr lang="en-IN"/>
          </a:p>
        </p:txBody>
      </p:sp>
    </p:spTree>
    <p:extLst>
      <p:ext uri="{BB962C8B-B14F-4D97-AF65-F5344CB8AC3E}">
        <p14:creationId xmlns:p14="http://schemas.microsoft.com/office/powerpoint/2010/main" val="54432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578373" y="361654"/>
            <a:ext cx="11158981" cy="1318617"/>
          </a:xfrm>
        </p:spPr>
        <p:txBody>
          <a:bodyPr wrap="square" anchor="b">
            <a:normAutofit/>
          </a:bodyPr>
          <a:lstStyle>
            <a:lvl1pPr algn="ctr">
              <a:defRPr sz="6600">
                <a:solidFill>
                  <a:srgbClr val="FFFFFF"/>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1829025" y="1666877"/>
            <a:ext cx="8533952" cy="660797"/>
          </a:xfrm>
        </p:spPr>
        <p:txBody>
          <a:bodyPr wrap="square">
            <a:normAutofit/>
          </a:bodyPr>
          <a:lstStyle>
            <a:lvl1pPr marL="0" indent="0" algn="ctr">
              <a:buNone/>
              <a:defRPr sz="3600">
                <a:solidFill>
                  <a:srgbClr val="66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05F7922E-A23F-4167-9C5B-836D539FA2D6}" type="datetime1">
              <a:rPr lang="en-US" smtClean="0"/>
              <a:t>9/7/23</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44938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81F05B63-A619-45A2-A6DB-7A87D0B0111D}" type="datetime1">
              <a:rPr lang="en-US" smtClean="0"/>
              <a:t>9/7/23</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5645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665959DC-C118-4CF9-AA9C-DBCBA3DE5637}" type="datetime1">
              <a:rPr lang="en-US" smtClean="0"/>
              <a:t>9/7/23</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1073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1E7F0513-4297-4577-8A38-228D6168FF47}" type="datetime1">
              <a:rPr lang="en-US" smtClean="0"/>
              <a:t>9/7/23</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46133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609676" y="1709738"/>
            <a:ext cx="10972650" cy="2852737"/>
          </a:xfrm>
        </p:spPr>
        <p:txBody>
          <a:bodyPr anchor="b">
            <a:normAutofit/>
          </a:bodyPr>
          <a:lstStyle>
            <a:lvl1pPr>
              <a:defRPr sz="4400">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609676" y="4589463"/>
            <a:ext cx="10972650" cy="1500187"/>
          </a:xfrm>
        </p:spPr>
        <p:txBody>
          <a:bodyPr/>
          <a:lstStyle>
            <a:lvl1pPr marL="0" indent="0" algn="ctr">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D7262674-C5FA-4FB2-A7BD-52C309D5E628}" type="datetime1">
              <a:rPr lang="en-US" smtClean="0"/>
              <a:t>9/7/23</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95066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609676" y="1825625"/>
            <a:ext cx="54736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6108701" y="1825625"/>
            <a:ext cx="54736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7F78F382-D110-498D-96EA-FA348D1CF357}" type="datetime1">
              <a:rPr lang="en-US" smtClean="0"/>
              <a:t>9/7/23</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80958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609676" y="308075"/>
            <a:ext cx="10972650" cy="1143000"/>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609676" y="1622425"/>
            <a:ext cx="5473625"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609676" y="2270125"/>
            <a:ext cx="5473625"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6108701" y="1622425"/>
            <a:ext cx="5473625"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6108701" y="2270125"/>
            <a:ext cx="5473625"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D597066B-436F-49B7-B142-8DF385F95EB4}" type="datetime1">
              <a:rPr lang="en-US" smtClean="0"/>
              <a:t>9/7/23</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r>
              <a:rPr lang="en-IN"/>
              <a:t>PowerPlugs Templates for PowerPoint Preview</a:t>
            </a:r>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18350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50A40EEB-03D4-45A7-ABB9-3E1353E7E490}" type="datetime1">
              <a:rPr lang="en-US" smtClean="0"/>
              <a:t>9/7/23</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r>
              <a:rPr lang="en-IN"/>
              <a:t>PowerPlugs Templates for PowerPoint Preview</a:t>
            </a:r>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19279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1CE8B5AD-43A3-41DB-9BA4-0DDF81B7F8E9}" type="datetime1">
              <a:rPr lang="en-US" smtClean="0"/>
              <a:t>9/7/23</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r>
              <a:rPr lang="en-IN"/>
              <a:t>PowerPlugs Templates for PowerPoint Preview</a:t>
            </a:r>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72979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609675" y="308075"/>
            <a:ext cx="10972650" cy="1143000"/>
          </a:xfrm>
        </p:spPr>
        <p:txBody>
          <a:bodyPr anchor="ctr">
            <a:noAutofit/>
          </a:bodyPr>
          <a:lstStyle>
            <a:lvl1pPr algn="ctr">
              <a:defRPr sz="44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4567313" y="1851025"/>
            <a:ext cx="6172200" cy="4351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609676" y="1851025"/>
            <a:ext cx="3932237" cy="4351338"/>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91F7CD6F-CE84-4EFA-95BF-2F6D797C28B6}" type="datetime1">
              <a:rPr lang="en-US" smtClean="0"/>
              <a:t>9/7/23</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73459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609675" y="308075"/>
            <a:ext cx="10972650" cy="1143000"/>
          </a:xfrm>
        </p:spPr>
        <p:txBody>
          <a:bodyPr anchor="ctr">
            <a:noAutofit/>
          </a:bodyPr>
          <a:lstStyle>
            <a:lvl1pPr algn="ctr">
              <a:defRPr sz="44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2600678" y="1825625"/>
            <a:ext cx="6990645" cy="3932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968501" y="5783263"/>
            <a:ext cx="8255000"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BA7BC010-C02F-4C33-A898-4DA5930FB993}" type="datetime1">
              <a:rPr lang="en-US" smtClean="0"/>
              <a:t>9/7/23</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83540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609676" y="308075"/>
            <a:ext cx="10972650" cy="11430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609676" y="1825625"/>
            <a:ext cx="1097265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FFFFFF"/>
                </a:solidFill>
              </a:defRPr>
            </a:lvl1pPr>
          </a:lstStyle>
          <a:p>
            <a:fld id="{286D250C-A07E-43DC-9EB3-0F0A10072B78}" type="datetime1">
              <a:rPr lang="en-US" smtClean="0"/>
              <a:pPr/>
              <a:t>9/7/23</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FFFFFF"/>
                </a:solidFill>
              </a:defRPr>
            </a:lvl1p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FFFFFF"/>
                </a:solidFill>
              </a:defRPr>
            </a:lvl1pPr>
          </a:lstStyle>
          <a:p>
            <a:fld id="{5DD17A0F-4821-4802-8EF4-96BC11F9F858}" type="slidenum">
              <a:rPr lang="en-US" smtClean="0"/>
              <a:pPr/>
              <a:t>‹#›</a:t>
            </a:fld>
            <a:endParaRPr lang="en-US"/>
          </a:p>
        </p:txBody>
      </p:sp>
    </p:spTree>
    <p:extLst>
      <p:ext uri="{BB962C8B-B14F-4D97-AF65-F5344CB8AC3E}">
        <p14:creationId xmlns:p14="http://schemas.microsoft.com/office/powerpoint/2010/main" val="332513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4400" kern="1200">
          <a:solidFill>
            <a:srgbClr val="66CC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igitalfootprints.ng/" TargetMode="Externa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s://eu.boell.org/en/2021/07/09/gendered-disinformation-6-reasons-why-liberal-democracies-need-respond-threa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enaccion.ecoarglobal.org/en/2020/12/08/the-state-against-disinformation/" TargetMode="External"/><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bluediamondgallery.com/tablet/c/cybersecurity.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rawpixel.com/image/391836/man-with-newspaper" TargetMode="External"/><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Rectangle 8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2992E0-016F-4029-8E78-6B2105B9AD7A}"/>
              </a:ext>
            </a:extLst>
          </p:cNvPr>
          <p:cNvSpPr txBox="1"/>
          <p:nvPr/>
        </p:nvSpPr>
        <p:spPr>
          <a:xfrm>
            <a:off x="4133256" y="751734"/>
            <a:ext cx="8058744" cy="1735551"/>
          </a:xfrm>
          <a:prstGeom prst="rect">
            <a:avLst/>
          </a:prstGeom>
        </p:spPr>
        <p:txBody>
          <a:bodyPr vert="horz" lIns="91440" tIns="45720" rIns="91440" bIns="45720" rtlCol="0" anchor="ctr">
            <a:noAutofit/>
          </a:bodyPr>
          <a:lstStyle/>
          <a:p>
            <a:pPr>
              <a:lnSpc>
                <a:spcPct val="90000"/>
              </a:lnSpc>
            </a:pPr>
            <a:r>
              <a:rPr lang="en-US" sz="4000" b="1" dirty="0">
                <a:solidFill>
                  <a:schemeClr val="accent1">
                    <a:lumMod val="75000"/>
                  </a:schemeClr>
                </a:solidFill>
              </a:rPr>
              <a:t>THE EMERGING CYBERSECURITY THREAT OF MIS-, DIS- AND MALINFORMATION (MDM)</a:t>
            </a:r>
            <a:endParaRPr lang="en-US" sz="4000" b="1" dirty="0">
              <a:solidFill>
                <a:schemeClr val="accent1">
                  <a:lumMod val="75000"/>
                </a:schemeClr>
              </a:solidFill>
              <a:effectLst/>
            </a:endParaRPr>
          </a:p>
        </p:txBody>
      </p:sp>
      <p:sp>
        <p:nvSpPr>
          <p:cNvPr id="4" name="TextBox 3">
            <a:extLst>
              <a:ext uri="{FF2B5EF4-FFF2-40B4-BE49-F238E27FC236}">
                <a16:creationId xmlns:a16="http://schemas.microsoft.com/office/drawing/2014/main" id="{49F8D811-8085-324E-99E5-5C709792CE56}"/>
              </a:ext>
            </a:extLst>
          </p:cNvPr>
          <p:cNvSpPr txBox="1"/>
          <p:nvPr/>
        </p:nvSpPr>
        <p:spPr>
          <a:xfrm>
            <a:off x="4329487" y="4010916"/>
            <a:ext cx="5457979" cy="2631490"/>
          </a:xfrm>
          <a:prstGeom prst="rect">
            <a:avLst/>
          </a:prstGeom>
          <a:noFill/>
        </p:spPr>
        <p:txBody>
          <a:bodyPr wrap="square" rtlCol="0">
            <a:spAutoFit/>
          </a:bodyPr>
          <a:lstStyle/>
          <a:p>
            <a:r>
              <a:rPr lang="en-NG" sz="2000" b="1" dirty="0"/>
              <a:t>Presented by:</a:t>
            </a:r>
          </a:p>
          <a:p>
            <a:endParaRPr lang="en-NG" sz="2000" dirty="0"/>
          </a:p>
          <a:p>
            <a:r>
              <a:rPr lang="en-NG" sz="2500" b="1" dirty="0"/>
              <a:t>Dr. R. Tombari Sibe, FNSE,</a:t>
            </a:r>
            <a:r>
              <a:rPr lang="en-US" sz="2500" b="1" dirty="0"/>
              <a:t> </a:t>
            </a:r>
            <a:r>
              <a:rPr lang="en-NG" sz="2500" b="1" dirty="0"/>
              <a:t>CCISO, CCME</a:t>
            </a:r>
          </a:p>
          <a:p>
            <a:r>
              <a:rPr lang="en-NG" sz="2000" dirty="0"/>
              <a:t>MD/CEO</a:t>
            </a:r>
          </a:p>
          <a:p>
            <a:r>
              <a:rPr lang="en-NG" sz="2000" dirty="0"/>
              <a:t>Digital Footprints Nig. Ltd</a:t>
            </a:r>
          </a:p>
          <a:p>
            <a:r>
              <a:rPr lang="en-NG" sz="2000" dirty="0"/>
              <a:t>Abuja</a:t>
            </a:r>
            <a:r>
              <a:rPr lang="en-US" sz="2000" dirty="0"/>
              <a:t>, Nigeria</a:t>
            </a:r>
            <a:endParaRPr lang="en-NG" sz="2000" dirty="0"/>
          </a:p>
          <a:p>
            <a:r>
              <a:rPr lang="en-NG" sz="2000" dirty="0">
                <a:hlinkClick r:id="rId2"/>
              </a:rPr>
              <a:t>info@digitalfootprints.ng</a:t>
            </a:r>
            <a:r>
              <a:rPr lang="en-NG" sz="2000" dirty="0"/>
              <a:t> </a:t>
            </a:r>
          </a:p>
          <a:p>
            <a:r>
              <a:rPr lang="en-NG" sz="2000" dirty="0"/>
              <a:t>(+234)9122800800</a:t>
            </a:r>
          </a:p>
        </p:txBody>
      </p:sp>
      <p:pic>
        <p:nvPicPr>
          <p:cNvPr id="10" name="Picture 9" descr="A person standing at a podium&#10;&#10;Description automatically generated">
            <a:extLst>
              <a:ext uri="{FF2B5EF4-FFF2-40B4-BE49-F238E27FC236}">
                <a16:creationId xmlns:a16="http://schemas.microsoft.com/office/drawing/2014/main" id="{BD3FC7D6-152D-1EBC-C4FC-2411C99566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 y="4699350"/>
            <a:ext cx="4031789" cy="2114449"/>
          </a:xfrm>
          <a:prstGeom prst="rect">
            <a:avLst/>
          </a:prstGeom>
        </p:spPr>
      </p:pic>
      <p:pic>
        <p:nvPicPr>
          <p:cNvPr id="12" name="Picture 11" descr="A blue and white sign&#10;&#10;Description automatically generated with low confidence">
            <a:extLst>
              <a:ext uri="{FF2B5EF4-FFF2-40B4-BE49-F238E27FC236}">
                <a16:creationId xmlns:a16="http://schemas.microsoft.com/office/drawing/2014/main" id="{5CDBF6A7-2D17-3839-FB80-8C91E8B144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9582" y="5781433"/>
            <a:ext cx="2378995" cy="814806"/>
          </a:xfrm>
          <a:prstGeom prst="rect">
            <a:avLst/>
          </a:prstGeom>
        </p:spPr>
      </p:pic>
    </p:spTree>
    <p:extLst>
      <p:ext uri="{BB962C8B-B14F-4D97-AF65-F5344CB8AC3E}">
        <p14:creationId xmlns:p14="http://schemas.microsoft.com/office/powerpoint/2010/main" val="33288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1" name="Rectangle 3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8921" y="0"/>
            <a:ext cx="6102825" cy="1624520"/>
          </a:xfrm>
        </p:spPr>
        <p:txBody>
          <a:bodyPr vert="horz" lIns="91440" tIns="45720" rIns="91440" bIns="45720" rtlCol="0" anchor="ctr">
            <a:normAutofit/>
          </a:bodyPr>
          <a:lstStyle/>
          <a:p>
            <a:pPr algn="l"/>
            <a:r>
              <a:rPr lang="en-US" sz="3700" dirty="0">
                <a:solidFill>
                  <a:schemeClr val="tx1"/>
                </a:solidFill>
              </a:rPr>
              <a:t>THE INTERSECTION OF CYBERSECURITY AND DISINFORMATION</a:t>
            </a:r>
          </a:p>
        </p:txBody>
      </p:sp>
      <p:sp>
        <p:nvSpPr>
          <p:cNvPr id="3" name="Content Placeholder 2">
            <a:extLst>
              <a:ext uri="{FF2B5EF4-FFF2-40B4-BE49-F238E27FC236}">
                <a16:creationId xmlns:a16="http://schemas.microsoft.com/office/drawing/2014/main" id="{96435BFB-D5CB-808E-0C9E-1DBEB56036A7}"/>
              </a:ext>
            </a:extLst>
          </p:cNvPr>
          <p:cNvSpPr>
            <a:spLocks noGrp="1"/>
          </p:cNvSpPr>
          <p:nvPr>
            <p:ph sz="quarter" idx="4"/>
          </p:nvPr>
        </p:nvSpPr>
        <p:spPr>
          <a:xfrm>
            <a:off x="237068" y="1624520"/>
            <a:ext cx="5706532" cy="5081080"/>
          </a:xfrm>
        </p:spPr>
        <p:txBody>
          <a:bodyPr vert="horz" lIns="91440" tIns="45720" rIns="91440" bIns="45720" rtlCol="0" anchor="ctr">
            <a:normAutofit/>
          </a:bodyPr>
          <a:lstStyle/>
          <a:p>
            <a:r>
              <a:rPr lang="en-US" sz="2000" dirty="0">
                <a:solidFill>
                  <a:schemeClr val="tx1"/>
                </a:solidFill>
              </a:rPr>
              <a:t>Cybercrime thrives with social engineering. Social engineering itself is misinformation.</a:t>
            </a:r>
          </a:p>
          <a:p>
            <a:r>
              <a:rPr lang="en-US" sz="2000" dirty="0">
                <a:solidFill>
                  <a:schemeClr val="tx1"/>
                </a:solidFill>
              </a:rPr>
              <a:t>Disinformation is now a service rendered by cybercriminals</a:t>
            </a:r>
          </a:p>
          <a:p>
            <a:r>
              <a:rPr lang="en-US" sz="2000" dirty="0">
                <a:solidFill>
                  <a:schemeClr val="tx1"/>
                </a:solidFill>
              </a:rPr>
              <a:t>DaaS and emerging technologies have democratized disinformation </a:t>
            </a:r>
          </a:p>
          <a:p>
            <a:r>
              <a:rPr lang="en-US" sz="2000" dirty="0">
                <a:solidFill>
                  <a:schemeClr val="tx1"/>
                </a:solidFill>
              </a:rPr>
              <a:t>Cybercriminals have weaponized disinformation</a:t>
            </a:r>
          </a:p>
          <a:p>
            <a:r>
              <a:rPr lang="en-US" sz="2000" dirty="0">
                <a:solidFill>
                  <a:schemeClr val="tx1"/>
                </a:solidFill>
              </a:rPr>
              <a:t>Use bots to disseminate misinformation. </a:t>
            </a:r>
          </a:p>
          <a:p>
            <a:r>
              <a:rPr lang="en-US" sz="2000" dirty="0">
                <a:solidFill>
                  <a:schemeClr val="tx1"/>
                </a:solidFill>
              </a:rPr>
              <a:t>Use AI technologies to evade detection.</a:t>
            </a:r>
          </a:p>
          <a:p>
            <a:r>
              <a:rPr lang="en-US" sz="2000" dirty="0">
                <a:solidFill>
                  <a:schemeClr val="tx1"/>
                </a:solidFill>
              </a:rPr>
              <a:t>Use stealth technology to alter message and sources to evade detection</a:t>
            </a:r>
          </a:p>
          <a:p>
            <a:r>
              <a:rPr lang="en-US" sz="2000" dirty="0">
                <a:solidFill>
                  <a:schemeClr val="tx1"/>
                </a:solidFill>
              </a:rPr>
              <a:t>Use of AI tools to mimic the voice of a European Energy company’s CEO and scam them of </a:t>
            </a:r>
            <a:r>
              <a:rPr lang="en-US" sz="2000" b="0" i="0" dirty="0">
                <a:solidFill>
                  <a:schemeClr val="tx1"/>
                </a:solidFill>
                <a:effectLst/>
              </a:rPr>
              <a:t>€220,000</a:t>
            </a:r>
            <a:endParaRPr lang="en-US" sz="2000" dirty="0">
              <a:solidFill>
                <a:schemeClr val="tx1"/>
              </a:solidFill>
            </a:endParaRPr>
          </a:p>
          <a:p>
            <a:endParaRPr lang="en-US" sz="2000" dirty="0">
              <a:solidFill>
                <a:schemeClr val="tx1"/>
              </a:solidFill>
            </a:endParaRPr>
          </a:p>
        </p:txBody>
      </p:sp>
      <p:pic>
        <p:nvPicPr>
          <p:cNvPr id="25" name="Picture 24" descr="Sphere of mesh and nodes">
            <a:extLst>
              <a:ext uri="{FF2B5EF4-FFF2-40B4-BE49-F238E27FC236}">
                <a16:creationId xmlns:a16="http://schemas.microsoft.com/office/drawing/2014/main" id="{04F0B8CA-FAF0-C0B4-A1B6-0FB87EED69A0}"/>
              </a:ext>
            </a:extLst>
          </p:cNvPr>
          <p:cNvPicPr>
            <a:picLocks noChangeAspect="1"/>
          </p:cNvPicPr>
          <p:nvPr/>
        </p:nvPicPr>
        <p:blipFill rotWithShape="1">
          <a:blip r:embed="rId2"/>
          <a:srcRect l="32124" r="1135"/>
          <a:stretch/>
        </p:blipFill>
        <p:spPr>
          <a:xfrm>
            <a:off x="6096000" y="1"/>
            <a:ext cx="6102825" cy="6858000"/>
          </a:xfrm>
          <a:prstGeom prst="rect">
            <a:avLst/>
          </a:prstGeom>
        </p:spPr>
      </p:pic>
    </p:spTree>
    <p:extLst>
      <p:ext uri="{BB962C8B-B14F-4D97-AF65-F5344CB8AC3E}">
        <p14:creationId xmlns:p14="http://schemas.microsoft.com/office/powerpoint/2010/main" val="95361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0080" y="325369"/>
            <a:ext cx="4368602" cy="1956841"/>
          </a:xfrm>
        </p:spPr>
        <p:txBody>
          <a:bodyPr vert="horz" lIns="91440" tIns="45720" rIns="91440" bIns="45720" rtlCol="0" anchor="b">
            <a:normAutofit/>
          </a:bodyPr>
          <a:lstStyle/>
          <a:p>
            <a:pPr algn="l"/>
            <a:r>
              <a:rPr lang="en-US" sz="4200">
                <a:solidFill>
                  <a:schemeClr val="tx1"/>
                </a:solidFill>
              </a:rPr>
              <a:t>DISINFORMATION-AS-A-SERVICE</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A9A80F-713B-CA45-81E2-198D33118C9D}"/>
              </a:ext>
            </a:extLst>
          </p:cNvPr>
          <p:cNvSpPr>
            <a:spLocks noGrp="1"/>
          </p:cNvSpPr>
          <p:nvPr>
            <p:ph sz="quarter" idx="4"/>
          </p:nvPr>
        </p:nvSpPr>
        <p:spPr>
          <a:xfrm>
            <a:off x="640080" y="2872899"/>
            <a:ext cx="4243589" cy="3320668"/>
          </a:xfrm>
        </p:spPr>
        <p:txBody>
          <a:bodyPr vert="horz" lIns="91440" tIns="45720" rIns="91440" bIns="45720" rtlCol="0">
            <a:normAutofit/>
          </a:bodyPr>
          <a:lstStyle/>
          <a:p>
            <a:r>
              <a:rPr lang="en-US" sz="1700" b="0" dirty="0">
                <a:solidFill>
                  <a:schemeClr val="tx1"/>
                </a:solidFill>
                <a:effectLst/>
              </a:rPr>
              <a:t>DaaS is a new model of information warfare where anyone can buy fake news and misinformation campaigns and spread them across the internet. ~ </a:t>
            </a:r>
            <a:r>
              <a:rPr lang="en-US" sz="1700" b="0" dirty="0" err="1">
                <a:solidFill>
                  <a:schemeClr val="tx1"/>
                </a:solidFill>
                <a:effectLst/>
              </a:rPr>
              <a:t>Hackernoon</a:t>
            </a:r>
            <a:endParaRPr lang="en-US" sz="1700" b="0" dirty="0">
              <a:solidFill>
                <a:schemeClr val="tx1"/>
              </a:solidFill>
              <a:effectLst/>
            </a:endParaRPr>
          </a:p>
          <a:p>
            <a:r>
              <a:rPr lang="en-US" sz="1700" dirty="0">
                <a:solidFill>
                  <a:schemeClr val="tx1"/>
                </a:solidFill>
              </a:rPr>
              <a:t>Made possible by </a:t>
            </a:r>
            <a:r>
              <a:rPr lang="en-US" sz="1700" b="0" dirty="0">
                <a:solidFill>
                  <a:schemeClr val="tx1"/>
                </a:solidFill>
                <a:effectLst/>
              </a:rPr>
              <a:t>network of professional trolls, social media platforms, bots, dark web, and other online manipulation tools readily available for hire. </a:t>
            </a:r>
            <a:endParaRPr lang="en-US" sz="1700" dirty="0">
              <a:solidFill>
                <a:schemeClr val="tx1"/>
              </a:solidFill>
            </a:endParaRPr>
          </a:p>
          <a:p>
            <a:r>
              <a:rPr lang="en-US" sz="1700" dirty="0">
                <a:solidFill>
                  <a:schemeClr val="tx1"/>
                </a:solidFill>
              </a:rPr>
              <a:t>Key driver in the weaponization of dissemination </a:t>
            </a:r>
          </a:p>
        </p:txBody>
      </p:sp>
      <p:pic>
        <p:nvPicPr>
          <p:cNvPr id="5" name="Picture 4" descr="A finger pressing a green button on a keyboard&#10;&#10;Description automatically generated">
            <a:extLst>
              <a:ext uri="{FF2B5EF4-FFF2-40B4-BE49-F238E27FC236}">
                <a16:creationId xmlns:a16="http://schemas.microsoft.com/office/drawing/2014/main" id="{02251773-367B-E2E2-9A81-7993B4852CB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096" r="374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631A1818-A724-F513-00A5-4884F860A864}"/>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NG" sz="700">
                <a:solidFill>
                  <a:srgbClr val="FFFFFF"/>
                </a:solidFill>
                <a:hlinkClick r:id="rId3" tooltip="https://enaccion.ecoarglobal.org/en/2020/12/08/the-state-against-disinformation/">
                  <a:extLst>
                    <a:ext uri="{A12FA001-AC4F-418D-AE19-62706E023703}">
                      <ahyp:hlinkClr xmlns:ahyp="http://schemas.microsoft.com/office/drawing/2018/hyperlinkcolor" val="tx"/>
                    </a:ext>
                  </a:extLst>
                </a:hlinkClick>
              </a:rPr>
              <a:t>This Photo</a:t>
            </a:r>
            <a:r>
              <a:rPr lang="en-NG" sz="700">
                <a:solidFill>
                  <a:srgbClr val="FFFFFF"/>
                </a:solidFill>
              </a:rPr>
              <a:t> by Unknown Author is licensed under </a:t>
            </a:r>
            <a:r>
              <a:rPr lang="en-NG"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NG" sz="700">
              <a:solidFill>
                <a:srgbClr val="FFFFFF"/>
              </a:solidFill>
            </a:endParaRPr>
          </a:p>
        </p:txBody>
      </p:sp>
    </p:spTree>
    <p:extLst>
      <p:ext uri="{BB962C8B-B14F-4D97-AF65-F5344CB8AC3E}">
        <p14:creationId xmlns:p14="http://schemas.microsoft.com/office/powerpoint/2010/main" val="202731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674552" y="-237717"/>
            <a:ext cx="7924799" cy="1338696"/>
          </a:xfrm>
        </p:spPr>
        <p:txBody>
          <a:bodyPr vert="horz" lIns="91440" tIns="45720" rIns="91440" bIns="45720" rtlCol="0" anchor="ctr">
            <a:normAutofit/>
          </a:bodyPr>
          <a:lstStyle/>
          <a:p>
            <a:pPr algn="l"/>
            <a:r>
              <a:rPr lang="en-US" dirty="0">
                <a:solidFill>
                  <a:schemeClr val="tx1"/>
                </a:solidFill>
              </a:rPr>
              <a:t>FIGHTING MDM</a:t>
            </a:r>
          </a:p>
        </p:txBody>
      </p:sp>
      <p:pic>
        <p:nvPicPr>
          <p:cNvPr id="30" name="Picture 29" descr="Hands-on top of each other">
            <a:extLst>
              <a:ext uri="{FF2B5EF4-FFF2-40B4-BE49-F238E27FC236}">
                <a16:creationId xmlns:a16="http://schemas.microsoft.com/office/drawing/2014/main" id="{9B6E362E-43DF-B937-7FDE-A7452036C1F2}"/>
              </a:ext>
            </a:extLst>
          </p:cNvPr>
          <p:cNvPicPr>
            <a:picLocks noChangeAspect="1"/>
          </p:cNvPicPr>
          <p:nvPr/>
        </p:nvPicPr>
        <p:blipFill rotWithShape="1">
          <a:blip r:embed="rId2"/>
          <a:srcRect l="59373" r="16674"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25A9A80F-713B-CA45-81E2-198D33118C9D}"/>
              </a:ext>
            </a:extLst>
          </p:cNvPr>
          <p:cNvSpPr>
            <a:spLocks noGrp="1"/>
          </p:cNvSpPr>
          <p:nvPr>
            <p:ph sz="quarter" idx="4"/>
          </p:nvPr>
        </p:nvSpPr>
        <p:spPr>
          <a:xfrm>
            <a:off x="3754759" y="771662"/>
            <a:ext cx="7937483" cy="5306821"/>
          </a:xfrm>
        </p:spPr>
        <p:txBody>
          <a:bodyPr vert="horz" lIns="91440" tIns="45720" rIns="91440" bIns="45720" rtlCol="0" anchor="t">
            <a:noAutofit/>
          </a:bodyPr>
          <a:lstStyle/>
          <a:p>
            <a:r>
              <a:rPr lang="en-US" sz="2700" b="0" dirty="0">
                <a:solidFill>
                  <a:schemeClr val="tx1"/>
                </a:solidFill>
                <a:effectLst/>
              </a:rPr>
              <a:t>Educate your team</a:t>
            </a:r>
          </a:p>
          <a:p>
            <a:r>
              <a:rPr lang="en-US" sz="2700" dirty="0">
                <a:solidFill>
                  <a:schemeClr val="tx1"/>
                </a:solidFill>
              </a:rPr>
              <a:t>Organizations need to re-evaluate their cybersecurity posture</a:t>
            </a:r>
          </a:p>
          <a:p>
            <a:r>
              <a:rPr lang="en-US" sz="2700" dirty="0">
                <a:solidFill>
                  <a:schemeClr val="tx1"/>
                </a:solidFill>
              </a:rPr>
              <a:t>Have a crisis response plan</a:t>
            </a:r>
          </a:p>
          <a:p>
            <a:r>
              <a:rPr lang="en-US" sz="2700" dirty="0">
                <a:solidFill>
                  <a:schemeClr val="tx1"/>
                </a:solidFill>
              </a:rPr>
              <a:t>Secure the information pipeline</a:t>
            </a:r>
          </a:p>
          <a:p>
            <a:r>
              <a:rPr lang="en-US" sz="2700" dirty="0">
                <a:solidFill>
                  <a:schemeClr val="tx1"/>
                </a:solidFill>
              </a:rPr>
              <a:t>Apply a multidisciplinary approach</a:t>
            </a:r>
          </a:p>
          <a:p>
            <a:r>
              <a:rPr lang="en-US" sz="2700" dirty="0">
                <a:solidFill>
                  <a:schemeClr val="tx1"/>
                </a:solidFill>
              </a:rPr>
              <a:t>Use social media monitoring tools</a:t>
            </a:r>
          </a:p>
          <a:p>
            <a:r>
              <a:rPr lang="en-US" sz="2700" dirty="0">
                <a:solidFill>
                  <a:schemeClr val="tx1"/>
                </a:solidFill>
              </a:rPr>
              <a:t>Practice Good information Hygiene </a:t>
            </a:r>
          </a:p>
          <a:p>
            <a:r>
              <a:rPr lang="en-US" sz="2700" dirty="0">
                <a:solidFill>
                  <a:schemeClr val="tx1"/>
                </a:solidFill>
              </a:rPr>
              <a:t>Implement best practice in Information Governance</a:t>
            </a:r>
          </a:p>
          <a:p>
            <a:r>
              <a:rPr lang="en-US" sz="2700" dirty="0">
                <a:solidFill>
                  <a:schemeClr val="tx1"/>
                </a:solidFill>
              </a:rPr>
              <a:t>Cybersecurity/Forensic Readiness</a:t>
            </a:r>
          </a:p>
          <a:p>
            <a:r>
              <a:rPr lang="en-US" sz="2700" dirty="0">
                <a:solidFill>
                  <a:schemeClr val="tx1"/>
                </a:solidFill>
              </a:rPr>
              <a:t>Need to strengthen regulation</a:t>
            </a:r>
          </a:p>
          <a:p>
            <a:r>
              <a:rPr lang="en-US" sz="2700" dirty="0">
                <a:solidFill>
                  <a:schemeClr val="tx1"/>
                </a:solidFill>
              </a:rPr>
              <a:t>Greater international collaboration</a:t>
            </a:r>
          </a:p>
        </p:txBody>
      </p:sp>
    </p:spTree>
    <p:extLst>
      <p:ext uri="{BB962C8B-B14F-4D97-AF65-F5344CB8AC3E}">
        <p14:creationId xmlns:p14="http://schemas.microsoft.com/office/powerpoint/2010/main" val="179374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647772A-4160-39EB-B9E6-9586EEB20EA2}"/>
              </a:ext>
            </a:extLst>
          </p:cNvPr>
          <p:cNvSpPr>
            <a:spLocks noGrp="1"/>
          </p:cNvSpPr>
          <p:nvPr>
            <p:ph type="title"/>
          </p:nvPr>
        </p:nvSpPr>
        <p:spPr>
          <a:xfrm>
            <a:off x="1524000" y="4914855"/>
            <a:ext cx="9144000" cy="786703"/>
          </a:xfrm>
        </p:spPr>
        <p:txBody>
          <a:bodyPr vert="horz" lIns="91440" tIns="45720" rIns="91440" bIns="45720" rtlCol="0" anchor="b">
            <a:normAutofit/>
          </a:bodyPr>
          <a:lstStyle/>
          <a:p>
            <a:r>
              <a:rPr lang="en-US" sz="3600" b="1" kern="1200" dirty="0">
                <a:solidFill>
                  <a:schemeClr val="tx1"/>
                </a:solidFill>
                <a:latin typeface="+mj-lt"/>
                <a:ea typeface="+mj-ea"/>
                <a:cs typeface="+mj-cs"/>
              </a:rPr>
              <a:t>THANK YOU</a:t>
            </a:r>
          </a:p>
        </p:txBody>
      </p:sp>
      <p:pic>
        <p:nvPicPr>
          <p:cNvPr id="5" name="Content Placeholder 6" descr="A picture containing text, indoor, person&#10;&#10;Description automatically generated">
            <a:extLst>
              <a:ext uri="{FF2B5EF4-FFF2-40B4-BE49-F238E27FC236}">
                <a16:creationId xmlns:a16="http://schemas.microsoft.com/office/drawing/2014/main" id="{D98AF87F-F5AF-9F8C-F30C-9E3F3A6991CE}"/>
              </a:ext>
            </a:extLst>
          </p:cNvPr>
          <p:cNvPicPr>
            <a:picLocks noChangeAspect="1"/>
          </p:cNvPicPr>
          <p:nvPr/>
        </p:nvPicPr>
        <p:blipFill rotWithShape="1">
          <a:blip r:embed="rId2">
            <a:extLst>
              <a:ext uri="{28A0092B-C50C-407E-A947-70E740481C1C}">
                <a14:useLocalDpi xmlns:a14="http://schemas.microsoft.com/office/drawing/2010/main" val="0"/>
              </a:ext>
            </a:extLst>
          </a:blip>
          <a:srcRect l="23" r="11961" b="3"/>
          <a:stretch/>
        </p:blipFill>
        <p:spPr>
          <a:xfrm>
            <a:off x="20" y="10"/>
            <a:ext cx="6095980" cy="4605671"/>
          </a:xfrm>
          <a:prstGeom prst="rect">
            <a:avLst/>
          </a:prstGeom>
        </p:spPr>
      </p:pic>
      <p:pic>
        <p:nvPicPr>
          <p:cNvPr id="6" name="Picture 5" descr="A picture containing indoor, person, wall, working&#10;&#10;Description automatically generated">
            <a:extLst>
              <a:ext uri="{FF2B5EF4-FFF2-40B4-BE49-F238E27FC236}">
                <a16:creationId xmlns:a16="http://schemas.microsoft.com/office/drawing/2014/main" id="{6E0D1205-6692-5430-2B7F-1CA463B1DD2B}"/>
              </a:ext>
            </a:extLst>
          </p:cNvPr>
          <p:cNvPicPr>
            <a:picLocks noChangeAspect="1"/>
          </p:cNvPicPr>
          <p:nvPr/>
        </p:nvPicPr>
        <p:blipFill rotWithShape="1">
          <a:blip r:embed="rId3">
            <a:extLst>
              <a:ext uri="{28A0092B-C50C-407E-A947-70E740481C1C}">
                <a14:useLocalDpi xmlns:a14="http://schemas.microsoft.com/office/drawing/2010/main" val="0"/>
              </a:ext>
            </a:extLst>
          </a:blip>
          <a:srcRect r="730" b="-2"/>
          <a:stretch/>
        </p:blipFill>
        <p:spPr>
          <a:xfrm>
            <a:off x="6095998" y="10"/>
            <a:ext cx="6096000" cy="4605671"/>
          </a:xfrm>
          <a:prstGeom prst="rect">
            <a:avLst/>
          </a:prstGeom>
        </p:spPr>
      </p:pic>
      <p:grpSp>
        <p:nvGrpSpPr>
          <p:cNvPr id="18" name="Group 13">
            <a:extLst>
              <a:ext uri="{FF2B5EF4-FFF2-40B4-BE49-F238E27FC236}">
                <a16:creationId xmlns:a16="http://schemas.microsoft.com/office/drawing/2014/main" id="{A2A4F5A4-1409-1D21-0242-3FD06D0E87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4543999"/>
            <a:ext cx="12192000" cy="123364"/>
            <a:chOff x="1" y="6737460"/>
            <a:chExt cx="12192000" cy="123364"/>
          </a:xfrm>
        </p:grpSpPr>
        <p:sp>
          <p:nvSpPr>
            <p:cNvPr id="15" name="Rectangle 14">
              <a:extLst>
                <a:ext uri="{FF2B5EF4-FFF2-40B4-BE49-F238E27FC236}">
                  <a16:creationId xmlns:a16="http://schemas.microsoft.com/office/drawing/2014/main" id="{21B05FAC-21CF-D544-5CD5-C4FB6577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993E6EB2-0E8D-3B8D-C520-219B1D4F0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F0BE2D4B-331D-B91F-E6AB-BD55170E324D}"/>
              </a:ext>
            </a:extLst>
          </p:cNvPr>
          <p:cNvSpPr txBox="1"/>
          <p:nvPr/>
        </p:nvSpPr>
        <p:spPr>
          <a:xfrm>
            <a:off x="3124198" y="5949050"/>
            <a:ext cx="6019800" cy="723275"/>
          </a:xfrm>
          <a:prstGeom prst="rect">
            <a:avLst/>
          </a:prstGeom>
          <a:noFill/>
        </p:spPr>
        <p:txBody>
          <a:bodyPr wrap="square" rtlCol="0">
            <a:spAutoFit/>
          </a:bodyPr>
          <a:lstStyle/>
          <a:p>
            <a:pPr algn="ctr"/>
            <a:r>
              <a:rPr lang="en-NG" sz="2300" b="1" dirty="0">
                <a:solidFill>
                  <a:schemeClr val="accent1">
                    <a:lumMod val="50000"/>
                  </a:schemeClr>
                </a:solidFill>
              </a:rPr>
              <a:t>Digital Footprints Nig. Ltd</a:t>
            </a:r>
          </a:p>
          <a:p>
            <a:pPr algn="ctr"/>
            <a:r>
              <a:rPr lang="en-NG" dirty="0">
                <a:solidFill>
                  <a:schemeClr val="accent1">
                    <a:lumMod val="50000"/>
                  </a:schemeClr>
                </a:solidFill>
              </a:rPr>
              <a:t>Phone: 09122800800 |Email: info@digitalfootprints.ng</a:t>
            </a:r>
          </a:p>
        </p:txBody>
      </p:sp>
      <p:pic>
        <p:nvPicPr>
          <p:cNvPr id="11" name="Picture 10" descr="A blue and white sign&#10;&#10;Description automatically generated with low confidence">
            <a:extLst>
              <a:ext uri="{FF2B5EF4-FFF2-40B4-BE49-F238E27FC236}">
                <a16:creationId xmlns:a16="http://schemas.microsoft.com/office/drawing/2014/main" id="{D64522BC-4E5A-B8C7-5E55-D4C750DD05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115" y="3021597"/>
            <a:ext cx="2378995" cy="814806"/>
          </a:xfrm>
          <a:prstGeom prst="rect">
            <a:avLst/>
          </a:prstGeom>
        </p:spPr>
      </p:pic>
    </p:spTree>
    <p:extLst>
      <p:ext uri="{BB962C8B-B14F-4D97-AF65-F5344CB8AC3E}">
        <p14:creationId xmlns:p14="http://schemas.microsoft.com/office/powerpoint/2010/main" val="173811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89209" y="-187689"/>
            <a:ext cx="7164493" cy="1325563"/>
          </a:xfrm>
        </p:spPr>
        <p:txBody>
          <a:bodyPr>
            <a:normAutofit/>
          </a:bodyPr>
          <a:lstStyle/>
          <a:p>
            <a:r>
              <a:rPr lang="en-US" b="1" dirty="0"/>
              <a:t>About Dr. </a:t>
            </a:r>
            <a:r>
              <a:rPr lang="en-US" b="1" dirty="0" err="1"/>
              <a:t>Sibe</a:t>
            </a:r>
            <a:endParaRPr lang="en-US" b="1" dirty="0"/>
          </a:p>
        </p:txBody>
      </p:sp>
      <p:pic>
        <p:nvPicPr>
          <p:cNvPr id="4" name="Picture 3" descr="A picture containing person, person, suit, wearing&#10;&#10;Description automatically generated">
            <a:extLst>
              <a:ext uri="{FF2B5EF4-FFF2-40B4-BE49-F238E27FC236}">
                <a16:creationId xmlns:a16="http://schemas.microsoft.com/office/drawing/2014/main" id="{74054EBC-893F-0E4A-C066-C7F259ED0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1032985"/>
            <a:ext cx="3425957" cy="4791548"/>
          </a:xfrm>
          <a:prstGeom prst="rect">
            <a:avLst/>
          </a:prstGeom>
          <a:ln w="15875">
            <a:solidFill>
              <a:schemeClr val="bg1"/>
            </a:solidFill>
          </a:ln>
        </p:spPr>
      </p:pic>
      <p:sp>
        <p:nvSpPr>
          <p:cNvPr id="6" name="Content Placeholder 5"/>
          <p:cNvSpPr>
            <a:spLocks noGrp="1"/>
          </p:cNvSpPr>
          <p:nvPr>
            <p:ph idx="1"/>
          </p:nvPr>
        </p:nvSpPr>
        <p:spPr>
          <a:xfrm>
            <a:off x="4484359" y="245683"/>
            <a:ext cx="7603251" cy="5474495"/>
          </a:xfrm>
        </p:spPr>
        <p:txBody>
          <a:bodyPr>
            <a:noAutofit/>
          </a:bodyPr>
          <a:lstStyle/>
          <a:p>
            <a:pPr marL="0" indent="0">
              <a:spcBef>
                <a:spcPts val="0"/>
              </a:spcBef>
              <a:spcAft>
                <a:spcPts val="600"/>
              </a:spcAft>
              <a:buNone/>
            </a:pPr>
            <a:r>
              <a:rPr lang="en-GB" sz="1800" dirty="0" err="1">
                <a:latin typeface="Calibri" panose="020F0502020204030204" pitchFamily="34" charset="0"/>
                <a:cs typeface="Calibri" panose="020F0502020204030204" pitchFamily="34" charset="0"/>
              </a:rPr>
              <a:t>Dr.</a:t>
            </a:r>
            <a:r>
              <a:rPr lang="en-GB" sz="1800" dirty="0">
                <a:latin typeface="Calibri" panose="020F0502020204030204" pitchFamily="34" charset="0"/>
                <a:cs typeface="Calibri" panose="020F0502020204030204" pitchFamily="34" charset="0"/>
              </a:rPr>
              <a:t> Robinson </a:t>
            </a:r>
            <a:r>
              <a:rPr lang="en-GB" sz="1800" dirty="0" err="1">
                <a:latin typeface="Calibri" panose="020F0502020204030204" pitchFamily="34" charset="0"/>
                <a:cs typeface="Calibri" panose="020F0502020204030204" pitchFamily="34" charset="0"/>
              </a:rPr>
              <a:t>Tombari</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Sibe</a:t>
            </a:r>
            <a:r>
              <a:rPr lang="en-GB" sz="1800" dirty="0">
                <a:latin typeface="Calibri" panose="020F0502020204030204" pitchFamily="34" charset="0"/>
                <a:cs typeface="Calibri" panose="020F0502020204030204" pitchFamily="34" charset="0"/>
              </a:rPr>
              <a:t> is a Cybersecurity and Digital Forensic Expert. He is the Co-Founder and CEO/Lead Forensic Examiner of Digital Footprints Nig. Ltd. He is a member of the Forbes Technology Council. He is also a Fellow of University of South Wales. He is also a </a:t>
            </a:r>
            <a:r>
              <a:rPr lang="en-GB" sz="1800" dirty="0" err="1">
                <a:latin typeface="Calibri" panose="020F0502020204030204" pitchFamily="34" charset="0"/>
                <a:cs typeface="Calibri" panose="020F0502020204030204" pitchFamily="34" charset="0"/>
              </a:rPr>
              <a:t>Dissertaion</a:t>
            </a:r>
            <a:r>
              <a:rPr lang="en-GB" sz="1800" dirty="0">
                <a:latin typeface="Calibri" panose="020F0502020204030204" pitchFamily="34" charset="0"/>
                <a:cs typeface="Calibri" panose="020F0502020204030204" pitchFamily="34" charset="0"/>
              </a:rPr>
              <a:t> Chair of  Capitol Technology University, USA.</a:t>
            </a:r>
          </a:p>
          <a:p>
            <a:pPr marL="0" indent="0">
              <a:spcBef>
                <a:spcPts val="0"/>
              </a:spcBef>
              <a:spcAft>
                <a:spcPts val="600"/>
              </a:spcAft>
              <a:buNone/>
            </a:pPr>
            <a:br>
              <a:rPr lang="en-GB" sz="1800" dirty="0">
                <a:latin typeface="Calibri" panose="020F0502020204030204" pitchFamily="34" charset="0"/>
                <a:cs typeface="Calibri" panose="020F0502020204030204" pitchFamily="34" charset="0"/>
              </a:rPr>
            </a:br>
            <a:r>
              <a:rPr lang="en-GB" sz="1800" dirty="0" err="1">
                <a:latin typeface="Calibri" panose="020F0502020204030204" pitchFamily="34" charset="0"/>
                <a:cs typeface="Calibri" panose="020F0502020204030204" pitchFamily="34" charset="0"/>
              </a:rPr>
              <a:t>Dr.</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Sibe</a:t>
            </a:r>
            <a:r>
              <a:rPr lang="en-GB" sz="1800" dirty="0">
                <a:latin typeface="Calibri" panose="020F0502020204030204" pitchFamily="34" charset="0"/>
                <a:cs typeface="Calibri" panose="020F0502020204030204" pitchFamily="34" charset="0"/>
              </a:rPr>
              <a:t> holds a PhD in Information Technology (Digital Forensics) and a Master of Science Degree in Digital Forensics, both from the University of the </a:t>
            </a:r>
            <a:r>
              <a:rPr lang="en-GB" sz="1800" dirty="0" err="1">
                <a:latin typeface="Calibri" panose="020F0502020204030204" pitchFamily="34" charset="0"/>
                <a:cs typeface="Calibri" panose="020F0502020204030204" pitchFamily="34" charset="0"/>
              </a:rPr>
              <a:t>Cumberlands</a:t>
            </a:r>
            <a:r>
              <a:rPr lang="en-GB" sz="1800" dirty="0">
                <a:latin typeface="Calibri" panose="020F0502020204030204" pitchFamily="34" charset="0"/>
                <a:cs typeface="Calibri" panose="020F0502020204030204" pitchFamily="34" charset="0"/>
              </a:rPr>
              <a:t>, Kentucky, USA. He also holds a Master’ Degree in Electrical/Electronic Engineering (Telecommunication) Bachelors degree in Computer Engineering.</a:t>
            </a:r>
          </a:p>
          <a:p>
            <a:pPr marL="0" indent="0">
              <a:spcBef>
                <a:spcPts val="0"/>
              </a:spcBef>
              <a:spcAft>
                <a:spcPts val="600"/>
              </a:spcAft>
              <a:buNone/>
            </a:pPr>
            <a:endParaRPr lang="en-GB" sz="1800" dirty="0">
              <a:latin typeface="Calibri" panose="020F0502020204030204" pitchFamily="34" charset="0"/>
              <a:cs typeface="Calibri" panose="020F0502020204030204" pitchFamily="34" charset="0"/>
            </a:endParaRPr>
          </a:p>
          <a:p>
            <a:pPr marL="0" indent="0">
              <a:spcBef>
                <a:spcPts val="0"/>
              </a:spcBef>
              <a:spcAft>
                <a:spcPts val="600"/>
              </a:spcAft>
              <a:buNone/>
            </a:pPr>
            <a:r>
              <a:rPr lang="en-GB" sz="1800" b="0" i="0" dirty="0" err="1">
                <a:effectLst/>
                <a:latin typeface="Calibri" panose="020F0502020204030204" pitchFamily="34" charset="0"/>
                <a:cs typeface="Calibri" panose="020F0502020204030204" pitchFamily="34" charset="0"/>
              </a:rPr>
              <a:t>Heis</a:t>
            </a:r>
            <a:r>
              <a:rPr lang="en-GB" sz="1800" b="0" i="0" dirty="0">
                <a:effectLst/>
                <a:latin typeface="Calibri" panose="020F0502020204030204" pitchFamily="34" charset="0"/>
                <a:cs typeface="Calibri" panose="020F0502020204030204" pitchFamily="34" charset="0"/>
              </a:rPr>
              <a:t> certified by EC-Council as a Certified Chief Information Security Officer (CCISO). He is also certified by the National White Collar Crime </a:t>
            </a:r>
            <a:r>
              <a:rPr lang="en-GB" sz="1800" b="0" i="0" dirty="0" err="1">
                <a:effectLst/>
                <a:latin typeface="Calibri" panose="020F0502020204030204" pitchFamily="34" charset="0"/>
                <a:cs typeface="Calibri" panose="020F0502020204030204" pitchFamily="34" charset="0"/>
              </a:rPr>
              <a:t>Center</a:t>
            </a:r>
            <a:r>
              <a:rPr lang="en-GB" sz="1800" b="0" i="0" dirty="0">
                <a:effectLst/>
                <a:latin typeface="Calibri" panose="020F0502020204030204" pitchFamily="34" charset="0"/>
                <a:cs typeface="Calibri" panose="020F0502020204030204" pitchFamily="34" charset="0"/>
              </a:rPr>
              <a:t>, USA, as a Certified Cyber Crime Examiner (3CE) and a Certified Economic Crime Forensic Examiner (CECFE). He also holds other industry certifications such as Cellebrite Certified Mobile Examiner (CCME), Cellebrite Certified Physical Analyst (CCPA), Cellebrite Certified Operator (CCO), Mobile Device Investigator (MDI), P2CO-P2C Certified Operator (Paraben), DSMO-DS Certified Mobile Operator (Paraben), etc.</a:t>
            </a:r>
            <a:endParaRPr lang="en-GB" sz="1800" dirty="0">
              <a:latin typeface="Calibri" panose="020F0502020204030204" pitchFamily="34" charset="0"/>
              <a:cs typeface="Calibri" panose="020F0502020204030204" pitchFamily="34" charset="0"/>
            </a:endParaRPr>
          </a:p>
          <a:p>
            <a:pPr marL="0" indent="0">
              <a:spcBef>
                <a:spcPts val="0"/>
              </a:spcBef>
              <a:spcAft>
                <a:spcPts val="600"/>
              </a:spcAft>
              <a:buNone/>
            </a:pPr>
            <a:br>
              <a:rPr lang="en-GB" sz="1800" dirty="0">
                <a:latin typeface="Calibri" panose="020F0502020204030204" pitchFamily="34" charset="0"/>
                <a:cs typeface="Calibri" panose="020F0502020204030204" pitchFamily="34" charset="0"/>
              </a:rPr>
            </a:br>
            <a:r>
              <a:rPr lang="en-GB" sz="1800" dirty="0">
                <a:latin typeface="Calibri" panose="020F0502020204030204" pitchFamily="34" charset="0"/>
                <a:cs typeface="Calibri" panose="020F0502020204030204" pitchFamily="34" charset="0"/>
              </a:rPr>
              <a:t>He also has experience in the academia where he teaches and mentors Masters and Doctoral Students of Cybersecurity and Digital Forensics. He is </a:t>
            </a:r>
            <a:r>
              <a:rPr lang="en-GB" sz="1800" b="0" i="0" dirty="0">
                <a:effectLst/>
                <a:latin typeface="Calibri" panose="020F0502020204030204" pitchFamily="34" charset="0"/>
                <a:cs typeface="Calibri" panose="020F0502020204030204" pitchFamily="34" charset="0"/>
              </a:rPr>
              <a:t>a Member of High Technology Crime Investigation Association (HTCIA), a member of the Computer Technology Investigators Network (CTIN), and a member of the IEEE. </a:t>
            </a:r>
            <a:endParaRPr lang="en-US"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037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indoor&#10;&#10;Description automatically generated">
            <a:extLst>
              <a:ext uri="{FF2B5EF4-FFF2-40B4-BE49-F238E27FC236}">
                <a16:creationId xmlns:a16="http://schemas.microsoft.com/office/drawing/2014/main" id="{2941209E-2DFD-DE49-B549-98088A08757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31" r="4178" b="-1"/>
          <a:stretch/>
        </p:blipFill>
        <p:spPr>
          <a:xfrm>
            <a:off x="4117521" y="10"/>
            <a:ext cx="8074479" cy="6857990"/>
          </a:xfrm>
          <a:prstGeom prst="rect">
            <a:avLst/>
          </a:prstGeom>
        </p:spPr>
      </p:pic>
      <p:sp>
        <p:nvSpPr>
          <p:cNvPr id="12" name="Freeform: Shape 1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D5510F-BD24-4AC4-88BF-CE98627D0A73}"/>
              </a:ext>
            </a:extLst>
          </p:cNvPr>
          <p:cNvSpPr>
            <a:spLocks noGrp="1"/>
          </p:cNvSpPr>
          <p:nvPr>
            <p:ph type="title"/>
          </p:nvPr>
        </p:nvSpPr>
        <p:spPr>
          <a:xfrm>
            <a:off x="804672" y="365125"/>
            <a:ext cx="5266155" cy="1325563"/>
          </a:xfrm>
        </p:spPr>
        <p:txBody>
          <a:bodyPr>
            <a:normAutofit/>
          </a:bodyPr>
          <a:lstStyle/>
          <a:p>
            <a:pPr algn="l"/>
            <a:r>
              <a:rPr lang="en-US" b="1" dirty="0">
                <a:solidFill>
                  <a:schemeClr val="accent1">
                    <a:lumMod val="75000"/>
                  </a:schemeClr>
                </a:solidFill>
              </a:rPr>
              <a:t>OUTLINE</a:t>
            </a:r>
            <a:endParaRPr lang="en-NG" b="1" dirty="0">
              <a:solidFill>
                <a:schemeClr val="accent1">
                  <a:lumMod val="75000"/>
                </a:schemeClr>
              </a:solidFill>
            </a:endParaRPr>
          </a:p>
        </p:txBody>
      </p:sp>
      <p:sp>
        <p:nvSpPr>
          <p:cNvPr id="3" name="Content Placeholder 2">
            <a:extLst>
              <a:ext uri="{FF2B5EF4-FFF2-40B4-BE49-F238E27FC236}">
                <a16:creationId xmlns:a16="http://schemas.microsoft.com/office/drawing/2014/main" id="{659F8FD5-BA16-48D1-875E-CA90767007DF}"/>
              </a:ext>
            </a:extLst>
          </p:cNvPr>
          <p:cNvSpPr>
            <a:spLocks noGrp="1"/>
          </p:cNvSpPr>
          <p:nvPr>
            <p:ph idx="1"/>
          </p:nvPr>
        </p:nvSpPr>
        <p:spPr>
          <a:xfrm>
            <a:off x="376046" y="1690687"/>
            <a:ext cx="5275122" cy="4802187"/>
          </a:xfrm>
        </p:spPr>
        <p:txBody>
          <a:bodyPr>
            <a:normAutofit/>
          </a:bodyPr>
          <a:lstStyle/>
          <a:p>
            <a:r>
              <a:rPr lang="en-US" sz="2000" dirty="0"/>
              <a:t>Opening line</a:t>
            </a:r>
          </a:p>
          <a:p>
            <a:r>
              <a:rPr lang="en-US" sz="2000" dirty="0"/>
              <a:t>Background and Contextualization</a:t>
            </a:r>
          </a:p>
          <a:p>
            <a:r>
              <a:rPr lang="en-US" sz="2000" dirty="0"/>
              <a:t>From Nation State Actors to Cybercriminals</a:t>
            </a:r>
          </a:p>
          <a:p>
            <a:r>
              <a:rPr lang="en-US" sz="2000" dirty="0"/>
              <a:t>The Growing Threat of Dissemination</a:t>
            </a:r>
          </a:p>
          <a:p>
            <a:r>
              <a:rPr lang="en-US" sz="2000" dirty="0"/>
              <a:t>Global Cost of Disinformation</a:t>
            </a:r>
          </a:p>
          <a:p>
            <a:r>
              <a:rPr lang="en-US" sz="2000" dirty="0"/>
              <a:t>Tools for MDM</a:t>
            </a:r>
          </a:p>
          <a:p>
            <a:r>
              <a:rPr lang="en-US" sz="2000" dirty="0"/>
              <a:t>The Intersection of Cybersecurity and Disinformation </a:t>
            </a:r>
          </a:p>
          <a:p>
            <a:r>
              <a:rPr lang="en-US" sz="2000" dirty="0"/>
              <a:t>DaaS</a:t>
            </a:r>
          </a:p>
          <a:p>
            <a:r>
              <a:rPr lang="en-US" sz="2000" dirty="0"/>
              <a:t>Fighting MDM</a:t>
            </a:r>
          </a:p>
          <a:p>
            <a:r>
              <a:rPr lang="en-US" sz="2000" dirty="0"/>
              <a:t>Conclusion</a:t>
            </a:r>
          </a:p>
          <a:p>
            <a:endParaRPr lang="en-NG" sz="2000" dirty="0"/>
          </a:p>
        </p:txBody>
      </p:sp>
      <p:sp>
        <p:nvSpPr>
          <p:cNvPr id="5" name="Slide Number Placeholder 4">
            <a:extLst>
              <a:ext uri="{FF2B5EF4-FFF2-40B4-BE49-F238E27FC236}">
                <a16:creationId xmlns:a16="http://schemas.microsoft.com/office/drawing/2014/main" id="{9AEAC50F-F4DD-41FA-BD18-97A565446952}"/>
              </a:ext>
            </a:extLst>
          </p:cNvPr>
          <p:cNvSpPr>
            <a:spLocks noGrp="1"/>
          </p:cNvSpPr>
          <p:nvPr>
            <p:ph type="sldNum" sz="quarter" idx="12"/>
          </p:nvPr>
        </p:nvSpPr>
        <p:spPr>
          <a:xfrm>
            <a:off x="8952140" y="6356350"/>
            <a:ext cx="758952" cy="365125"/>
          </a:xfrm>
        </p:spPr>
        <p:txBody>
          <a:bodyPr anchor="ctr">
            <a:normAutofit/>
          </a:bodyPr>
          <a:lstStyle/>
          <a:p>
            <a:pPr>
              <a:spcAft>
                <a:spcPts val="600"/>
              </a:spcAft>
            </a:pPr>
            <a:fld id="{5DD17A0F-4821-4802-8EF4-96BC11F9F858}" type="slidenum">
              <a:rPr lang="en-US">
                <a:solidFill>
                  <a:srgbClr val="FFFFFF">
                    <a:alpha val="80000"/>
                  </a:srgbClr>
                </a:solidFill>
              </a:rPr>
              <a:pPr>
                <a:spcAft>
                  <a:spcPts val="600"/>
                </a:spcAft>
              </a:pPr>
              <a:t>3</a:t>
            </a:fld>
            <a:endParaRPr lang="en-US">
              <a:solidFill>
                <a:srgbClr val="FFFFFF">
                  <a:alpha val="80000"/>
                </a:srgbClr>
              </a:solidFill>
            </a:endParaRPr>
          </a:p>
        </p:txBody>
      </p:sp>
      <p:sp>
        <p:nvSpPr>
          <p:cNvPr id="7" name="TextBox 6">
            <a:extLst>
              <a:ext uri="{FF2B5EF4-FFF2-40B4-BE49-F238E27FC236}">
                <a16:creationId xmlns:a16="http://schemas.microsoft.com/office/drawing/2014/main" id="{0C5703AE-DA9A-FE4E-81EB-AEAD396FEF68}"/>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NG" sz="700">
                <a:solidFill>
                  <a:srgbClr val="FFFFFF"/>
                </a:solidFill>
                <a:hlinkClick r:id="rId3" tooltip="https://www.thebluediamondgallery.com/tablet/c/cybersecurity.html">
                  <a:extLst>
                    <a:ext uri="{A12FA001-AC4F-418D-AE19-62706E023703}">
                      <ahyp:hlinkClr xmlns:ahyp="http://schemas.microsoft.com/office/drawing/2018/hyperlinkcolor" val="tx"/>
                    </a:ext>
                  </a:extLst>
                </a:hlinkClick>
              </a:rPr>
              <a:t>This Photo</a:t>
            </a:r>
            <a:r>
              <a:rPr lang="en-NG" sz="700">
                <a:solidFill>
                  <a:srgbClr val="FFFFFF"/>
                </a:solidFill>
              </a:rPr>
              <a:t> by Unknown Author is licensed under </a:t>
            </a:r>
            <a:r>
              <a:rPr lang="en-NG"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NG" sz="700">
              <a:solidFill>
                <a:srgbClr val="FFFFFF"/>
              </a:solidFill>
            </a:endParaRPr>
          </a:p>
        </p:txBody>
      </p:sp>
    </p:spTree>
    <p:extLst>
      <p:ext uri="{BB962C8B-B14F-4D97-AF65-F5344CB8AC3E}">
        <p14:creationId xmlns:p14="http://schemas.microsoft.com/office/powerpoint/2010/main" val="42255780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761800" y="762001"/>
            <a:ext cx="5334197" cy="1708242"/>
          </a:xfrm>
        </p:spPr>
        <p:txBody>
          <a:bodyPr vert="horz" lIns="91440" tIns="45720" rIns="91440" bIns="45720" rtlCol="0" anchor="ctr">
            <a:normAutofit/>
          </a:bodyPr>
          <a:lstStyle/>
          <a:p>
            <a:pPr algn="l"/>
            <a:r>
              <a:rPr lang="en-US" sz="4000" b="1" dirty="0">
                <a:solidFill>
                  <a:schemeClr val="tx1"/>
                </a:solidFill>
              </a:rPr>
              <a:t>OPENING LINE…</a:t>
            </a:r>
          </a:p>
        </p:txBody>
      </p:sp>
      <p:sp>
        <p:nvSpPr>
          <p:cNvPr id="6" name="Content Placeholder 5">
            <a:extLst>
              <a:ext uri="{FF2B5EF4-FFF2-40B4-BE49-F238E27FC236}">
                <a16:creationId xmlns:a16="http://schemas.microsoft.com/office/drawing/2014/main" id="{285E7113-FEC1-74D0-98CD-D351A6DAFDC3}"/>
              </a:ext>
            </a:extLst>
          </p:cNvPr>
          <p:cNvSpPr>
            <a:spLocks noGrp="1"/>
          </p:cNvSpPr>
          <p:nvPr>
            <p:ph sz="quarter" idx="4"/>
          </p:nvPr>
        </p:nvSpPr>
        <p:spPr>
          <a:xfrm>
            <a:off x="321734" y="2167468"/>
            <a:ext cx="5774264" cy="4072612"/>
          </a:xfrm>
        </p:spPr>
        <p:txBody>
          <a:bodyPr vert="horz" lIns="91440" tIns="45720" rIns="91440" bIns="45720" rtlCol="0" anchor="ctr">
            <a:normAutofit/>
          </a:bodyPr>
          <a:lstStyle/>
          <a:p>
            <a:r>
              <a:rPr lang="en-US" sz="3000" b="0" i="0" dirty="0">
                <a:solidFill>
                  <a:schemeClr val="tx1"/>
                </a:solidFill>
                <a:effectLst/>
              </a:rPr>
              <a:t>A lie can travel halfway around the world while the truth is still putting on its shoes. – Commonly credited to Mark Twain</a:t>
            </a:r>
            <a:r>
              <a:rPr lang="en-US" sz="3000" b="0" i="0" dirty="0">
                <a:solidFill>
                  <a:srgbClr val="C00000"/>
                </a:solidFill>
                <a:effectLst/>
              </a:rPr>
              <a:t>????</a:t>
            </a:r>
            <a:endParaRPr lang="en-US" sz="3000" dirty="0">
              <a:solidFill>
                <a:srgbClr val="C00000"/>
              </a:solidFill>
            </a:endParaRPr>
          </a:p>
        </p:txBody>
      </p:sp>
      <p:pic>
        <p:nvPicPr>
          <p:cNvPr id="29" name="Picture 14" descr="Pins in a map">
            <a:extLst>
              <a:ext uri="{FF2B5EF4-FFF2-40B4-BE49-F238E27FC236}">
                <a16:creationId xmlns:a16="http://schemas.microsoft.com/office/drawing/2014/main" id="{87379E75-2A82-1230-316A-674D0E9F32EA}"/>
              </a:ext>
            </a:extLst>
          </p:cNvPr>
          <p:cNvPicPr>
            <a:picLocks noChangeAspect="1"/>
          </p:cNvPicPr>
          <p:nvPr/>
        </p:nvPicPr>
        <p:blipFill rotWithShape="1">
          <a:blip r:embed="rId2"/>
          <a:srcRect l="25020" r="2314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94179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9139"/>
            <a:ext cx="10994760" cy="1189327"/>
          </a:xfrm>
        </p:spPr>
        <p:txBody>
          <a:bodyPr>
            <a:normAutofit fontScale="90000"/>
          </a:bodyPr>
          <a:lstStyle/>
          <a:p>
            <a:r>
              <a:rPr lang="en-US" dirty="0"/>
              <a:t>BACKGROUND AND CONTEXTUALIZATION - MDM</a:t>
            </a:r>
          </a:p>
        </p:txBody>
      </p:sp>
      <p:graphicFrame>
        <p:nvGraphicFramePr>
          <p:cNvPr id="16" name="Content Placeholder 2">
            <a:extLst>
              <a:ext uri="{FF2B5EF4-FFF2-40B4-BE49-F238E27FC236}">
                <a16:creationId xmlns:a16="http://schemas.microsoft.com/office/drawing/2014/main" id="{2B571ABD-C030-47D4-A835-E5395A157D30}"/>
              </a:ext>
            </a:extLst>
          </p:cNvPr>
          <p:cNvGraphicFramePr>
            <a:graphicFrameLocks noGrp="1"/>
          </p:cNvGraphicFramePr>
          <p:nvPr>
            <p:ph idx="1"/>
            <p:extLst>
              <p:ext uri="{D42A27DB-BD31-4B8C-83A1-F6EECF244321}">
                <p14:modId xmlns:p14="http://schemas.microsoft.com/office/powerpoint/2010/main" val="3870264485"/>
              </p:ext>
            </p:extLst>
          </p:nvPr>
        </p:nvGraphicFramePr>
        <p:xfrm>
          <a:off x="248102" y="1356360"/>
          <a:ext cx="6176450" cy="5126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5D358E61-7402-267D-222E-AF4A453D6277}"/>
              </a:ext>
            </a:extLst>
          </p:cNvPr>
          <p:cNvGraphicFramePr/>
          <p:nvPr>
            <p:extLst>
              <p:ext uri="{D42A27DB-BD31-4B8C-83A1-F6EECF244321}">
                <p14:modId xmlns:p14="http://schemas.microsoft.com/office/powerpoint/2010/main" val="4120163085"/>
              </p:ext>
            </p:extLst>
          </p:nvPr>
        </p:nvGraphicFramePr>
        <p:xfrm>
          <a:off x="6765401" y="2065863"/>
          <a:ext cx="4827979" cy="3707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025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FROM NATION STATE ACTORS TO CYBERCRIMINALS</a:t>
            </a:r>
          </a:p>
        </p:txBody>
      </p:sp>
      <p:graphicFrame>
        <p:nvGraphicFramePr>
          <p:cNvPr id="4" name="Content Placeholder 3">
            <a:extLst>
              <a:ext uri="{FF2B5EF4-FFF2-40B4-BE49-F238E27FC236}">
                <a16:creationId xmlns:a16="http://schemas.microsoft.com/office/drawing/2014/main" id="{F64D9175-C041-9A7A-53BB-DA7221B297A0}"/>
              </a:ext>
            </a:extLst>
          </p:cNvPr>
          <p:cNvGraphicFramePr>
            <a:graphicFrameLocks noGrp="1"/>
          </p:cNvGraphicFramePr>
          <p:nvPr>
            <p:ph sz="quarter" idx="4"/>
          </p:nvPr>
        </p:nvGraphicFramePr>
        <p:xfrm>
          <a:off x="-541867" y="677333"/>
          <a:ext cx="12124267" cy="5499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90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GROWING THREAT OF DISINFORMATION</a:t>
            </a:r>
          </a:p>
        </p:txBody>
      </p:sp>
      <p:sp>
        <p:nvSpPr>
          <p:cNvPr id="3" name="Content Placeholder 2">
            <a:extLst>
              <a:ext uri="{FF2B5EF4-FFF2-40B4-BE49-F238E27FC236}">
                <a16:creationId xmlns:a16="http://schemas.microsoft.com/office/drawing/2014/main" id="{4EB3E549-7090-84FB-FE92-1207684AEC80}"/>
              </a:ext>
            </a:extLst>
          </p:cNvPr>
          <p:cNvSpPr>
            <a:spLocks noGrp="1"/>
          </p:cNvSpPr>
          <p:nvPr>
            <p:ph sz="quarter" idx="4"/>
          </p:nvPr>
        </p:nvSpPr>
        <p:spPr>
          <a:xfrm>
            <a:off x="270933" y="1451075"/>
            <a:ext cx="11311393" cy="5098850"/>
          </a:xfrm>
        </p:spPr>
        <p:txBody>
          <a:bodyPr/>
          <a:lstStyle/>
          <a:p>
            <a:r>
              <a:rPr lang="en-NG" dirty="0"/>
              <a:t>Misinformation ranked among world’s top global risk – WEF Global Risks Report 2018</a:t>
            </a:r>
          </a:p>
          <a:p>
            <a:r>
              <a:rPr lang="en-NG" dirty="0"/>
              <a:t>87% of Executives say spread of disinformation, one of the greatest risks for business today.</a:t>
            </a:r>
          </a:p>
          <a:p>
            <a:r>
              <a:rPr lang="en-NG" dirty="0"/>
              <a:t>Lack of regulation </a:t>
            </a:r>
          </a:p>
          <a:p>
            <a:r>
              <a:rPr lang="en-NG" dirty="0"/>
              <a:t>Emerging technologies</a:t>
            </a:r>
          </a:p>
          <a:p>
            <a:endParaRPr lang="en-NG" dirty="0"/>
          </a:p>
          <a:p>
            <a:endParaRPr lang="en-NG" dirty="0"/>
          </a:p>
        </p:txBody>
      </p:sp>
    </p:spTree>
    <p:extLst>
      <p:ext uri="{BB962C8B-B14F-4D97-AF65-F5344CB8AC3E}">
        <p14:creationId xmlns:p14="http://schemas.microsoft.com/office/powerpoint/2010/main" val="247022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6259199" y="153308"/>
            <a:ext cx="4314289" cy="1013258"/>
          </a:xfrm>
        </p:spPr>
        <p:txBody>
          <a:bodyPr vert="horz" lIns="91440" tIns="45720" rIns="91440" bIns="45720" rtlCol="0" anchor="b">
            <a:noAutofit/>
          </a:bodyPr>
          <a:lstStyle/>
          <a:p>
            <a:pPr algn="l"/>
            <a:r>
              <a:rPr lang="en-US" sz="3500" b="1" dirty="0">
                <a:solidFill>
                  <a:schemeClr val="tx1"/>
                </a:solidFill>
              </a:rPr>
              <a:t>GLOBAL COST OF DISINFORMATION</a:t>
            </a:r>
          </a:p>
        </p:txBody>
      </p:sp>
      <p:pic>
        <p:nvPicPr>
          <p:cNvPr id="10" name="Picture 9" descr="A person holding a newspaper&#10;&#10;Description automatically generated">
            <a:extLst>
              <a:ext uri="{FF2B5EF4-FFF2-40B4-BE49-F238E27FC236}">
                <a16:creationId xmlns:a16="http://schemas.microsoft.com/office/drawing/2014/main" id="{DB1ED8D3-6152-16F6-6E9B-1CE7AE9EEDE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944" r="9982"/>
          <a:stretch/>
        </p:blipFill>
        <p:spPr>
          <a:xfrm>
            <a:off x="673088" y="742672"/>
            <a:ext cx="5259715" cy="5404012"/>
          </a:xfrm>
          <a:custGeom>
            <a:avLst/>
            <a:gdLst/>
            <a:ahLst/>
            <a:cxnLst/>
            <a:rect l="l" t="t" r="r" b="b"/>
            <a:pathLst>
              <a:path w="5259715" h="5404012">
                <a:moveTo>
                  <a:pt x="2399894" y="435"/>
                </a:moveTo>
                <a:cubicBezTo>
                  <a:pt x="2943658" y="-13023"/>
                  <a:pt x="3728490" y="288758"/>
                  <a:pt x="4147141" y="517466"/>
                </a:cubicBezTo>
                <a:cubicBezTo>
                  <a:pt x="4565793" y="746173"/>
                  <a:pt x="4730383" y="950413"/>
                  <a:pt x="4911806" y="1372681"/>
                </a:cubicBezTo>
                <a:cubicBezTo>
                  <a:pt x="5093230" y="1794950"/>
                  <a:pt x="5337667" y="2458051"/>
                  <a:pt x="5235686" y="3051079"/>
                </a:cubicBezTo>
                <a:cubicBezTo>
                  <a:pt x="5133705" y="3644106"/>
                  <a:pt x="4702264" y="4591451"/>
                  <a:pt x="4299920" y="4930844"/>
                </a:cubicBezTo>
                <a:cubicBezTo>
                  <a:pt x="3897575" y="5270237"/>
                  <a:pt x="2995921" y="5464440"/>
                  <a:pt x="2368153" y="5387112"/>
                </a:cubicBezTo>
                <a:cubicBezTo>
                  <a:pt x="1740385" y="5309785"/>
                  <a:pt x="905559" y="5028315"/>
                  <a:pt x="533308" y="4466883"/>
                </a:cubicBezTo>
                <a:cubicBezTo>
                  <a:pt x="161057" y="3905452"/>
                  <a:pt x="-204932" y="3091976"/>
                  <a:pt x="134652" y="2018526"/>
                </a:cubicBezTo>
                <a:cubicBezTo>
                  <a:pt x="234804" y="1669603"/>
                  <a:pt x="575722" y="913155"/>
                  <a:pt x="884557" y="598212"/>
                </a:cubicBezTo>
                <a:cubicBezTo>
                  <a:pt x="1193392" y="283270"/>
                  <a:pt x="1835810" y="121563"/>
                  <a:pt x="2399894" y="435"/>
                </a:cubicBezTo>
                <a:close/>
              </a:path>
            </a:pathLst>
          </a:custGeom>
        </p:spPr>
      </p:pic>
      <p:sp>
        <p:nvSpPr>
          <p:cNvPr id="35" name="Freeform: Shape 24">
            <a:extLst>
              <a:ext uri="{FF2B5EF4-FFF2-40B4-BE49-F238E27FC236}">
                <a16:creationId xmlns:a16="http://schemas.microsoft.com/office/drawing/2014/main" id="{CE2956EB-1856-7F77-0DEB-AAD664CD7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468305">
            <a:off x="-340234" y="697080"/>
            <a:ext cx="1643189" cy="544521"/>
          </a:xfrm>
          <a:custGeom>
            <a:avLst/>
            <a:gdLst>
              <a:gd name="connsiteX0" fmla="*/ 1643189 w 1643189"/>
              <a:gd name="connsiteY0" fmla="*/ 346794 h 544521"/>
              <a:gd name="connsiteX1" fmla="*/ 1600235 w 1643189"/>
              <a:gd name="connsiteY1" fmla="*/ 544334 h 544521"/>
              <a:gd name="connsiteX2" fmla="*/ 589940 w 1643189"/>
              <a:gd name="connsiteY2" fmla="*/ 402182 h 544521"/>
              <a:gd name="connsiteX3" fmla="*/ 220 w 1643189"/>
              <a:gd name="connsiteY3" fmla="*/ 300576 h 544521"/>
              <a:gd name="connsiteX4" fmla="*/ 0 w 1643189"/>
              <a:gd name="connsiteY4" fmla="*/ 300433 h 544521"/>
              <a:gd name="connsiteX5" fmla="*/ 387245 w 1643189"/>
              <a:gd name="connsiteY5" fmla="*/ 0 h 544521"/>
              <a:gd name="connsiteX6" fmla="*/ 487701 w 1643189"/>
              <a:gd name="connsiteY6" fmla="*/ 27350 h 544521"/>
              <a:gd name="connsiteX7" fmla="*/ 1643189 w 1643189"/>
              <a:gd name="connsiteY7" fmla="*/ 346794 h 5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189" h="544521">
                <a:moveTo>
                  <a:pt x="1643189" y="346794"/>
                </a:moveTo>
                <a:cubicBezTo>
                  <a:pt x="1638813" y="389822"/>
                  <a:pt x="1615452" y="550769"/>
                  <a:pt x="1600235" y="544334"/>
                </a:cubicBezTo>
                <a:cubicBezTo>
                  <a:pt x="1564346" y="546282"/>
                  <a:pt x="802795" y="474858"/>
                  <a:pt x="589940" y="402182"/>
                </a:cubicBezTo>
                <a:cubicBezTo>
                  <a:pt x="346522" y="358974"/>
                  <a:pt x="136903" y="338520"/>
                  <a:pt x="220" y="300576"/>
                </a:cubicBezTo>
                <a:lnTo>
                  <a:pt x="0" y="300433"/>
                </a:lnTo>
                <a:lnTo>
                  <a:pt x="387245" y="0"/>
                </a:lnTo>
                <a:lnTo>
                  <a:pt x="487701" y="27350"/>
                </a:lnTo>
                <a:cubicBezTo>
                  <a:pt x="950135" y="152040"/>
                  <a:pt x="1605749" y="322251"/>
                  <a:pt x="1643189" y="34679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6">
            <a:extLst>
              <a:ext uri="{FF2B5EF4-FFF2-40B4-BE49-F238E27FC236}">
                <a16:creationId xmlns:a16="http://schemas.microsoft.com/office/drawing/2014/main" id="{D7FC4EA4-7C4C-68F8-10F0-5D08208AD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468305">
            <a:off x="-340234" y="697080"/>
            <a:ext cx="1643189" cy="544521"/>
          </a:xfrm>
          <a:custGeom>
            <a:avLst/>
            <a:gdLst>
              <a:gd name="connsiteX0" fmla="*/ 1643189 w 1643189"/>
              <a:gd name="connsiteY0" fmla="*/ 346794 h 544521"/>
              <a:gd name="connsiteX1" fmla="*/ 1600235 w 1643189"/>
              <a:gd name="connsiteY1" fmla="*/ 544334 h 544521"/>
              <a:gd name="connsiteX2" fmla="*/ 589940 w 1643189"/>
              <a:gd name="connsiteY2" fmla="*/ 402182 h 544521"/>
              <a:gd name="connsiteX3" fmla="*/ 220 w 1643189"/>
              <a:gd name="connsiteY3" fmla="*/ 300576 h 544521"/>
              <a:gd name="connsiteX4" fmla="*/ 0 w 1643189"/>
              <a:gd name="connsiteY4" fmla="*/ 300433 h 544521"/>
              <a:gd name="connsiteX5" fmla="*/ 387245 w 1643189"/>
              <a:gd name="connsiteY5" fmla="*/ 0 h 544521"/>
              <a:gd name="connsiteX6" fmla="*/ 487701 w 1643189"/>
              <a:gd name="connsiteY6" fmla="*/ 27350 h 544521"/>
              <a:gd name="connsiteX7" fmla="*/ 1643189 w 1643189"/>
              <a:gd name="connsiteY7" fmla="*/ 346794 h 5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189" h="544521">
                <a:moveTo>
                  <a:pt x="1643189" y="346794"/>
                </a:moveTo>
                <a:cubicBezTo>
                  <a:pt x="1638813" y="389822"/>
                  <a:pt x="1615452" y="550769"/>
                  <a:pt x="1600235" y="544334"/>
                </a:cubicBezTo>
                <a:cubicBezTo>
                  <a:pt x="1564346" y="546282"/>
                  <a:pt x="802795" y="474858"/>
                  <a:pt x="589940" y="402182"/>
                </a:cubicBezTo>
                <a:cubicBezTo>
                  <a:pt x="346522" y="358974"/>
                  <a:pt x="136903" y="338520"/>
                  <a:pt x="220" y="300576"/>
                </a:cubicBezTo>
                <a:lnTo>
                  <a:pt x="0" y="300433"/>
                </a:lnTo>
                <a:lnTo>
                  <a:pt x="387245" y="0"/>
                </a:lnTo>
                <a:lnTo>
                  <a:pt x="487701" y="27350"/>
                </a:lnTo>
                <a:cubicBezTo>
                  <a:pt x="950135" y="152040"/>
                  <a:pt x="1605749" y="322251"/>
                  <a:pt x="1643189" y="346794"/>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F5112072-0E82-3313-9492-F7C04F2C5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478725" y="539692"/>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0">
            <a:extLst>
              <a:ext uri="{FF2B5EF4-FFF2-40B4-BE49-F238E27FC236}">
                <a16:creationId xmlns:a16="http://schemas.microsoft.com/office/drawing/2014/main" id="{FFDECAB2-1CBC-FBCA-D8C5-CDBEFB26C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84128">
            <a:off x="487383" y="5052459"/>
            <a:ext cx="2065137" cy="1924710"/>
          </a:xfrm>
          <a:custGeom>
            <a:avLst/>
            <a:gdLst>
              <a:gd name="connsiteX0" fmla="*/ 705420 w 2065137"/>
              <a:gd name="connsiteY0" fmla="*/ 660 h 1924710"/>
              <a:gd name="connsiteX1" fmla="*/ 752061 w 2065137"/>
              <a:gd name="connsiteY1" fmla="*/ 79831 h 1924710"/>
              <a:gd name="connsiteX2" fmla="*/ 777174 w 2065137"/>
              <a:gd name="connsiteY2" fmla="*/ 228674 h 1924710"/>
              <a:gd name="connsiteX3" fmla="*/ 910196 w 2065137"/>
              <a:gd name="connsiteY3" fmla="*/ 554933 h 1924710"/>
              <a:gd name="connsiteX4" fmla="*/ 1144151 w 2065137"/>
              <a:gd name="connsiteY4" fmla="*/ 998783 h 1924710"/>
              <a:gd name="connsiteX5" fmla="*/ 1215136 w 2065137"/>
              <a:gd name="connsiteY5" fmla="*/ 1290963 h 1924710"/>
              <a:gd name="connsiteX6" fmla="*/ 1253210 w 2065137"/>
              <a:gd name="connsiteY6" fmla="*/ 1375081 h 1924710"/>
              <a:gd name="connsiteX7" fmla="*/ 1251063 w 2065137"/>
              <a:gd name="connsiteY7" fmla="*/ 1145318 h 1924710"/>
              <a:gd name="connsiteX8" fmla="*/ 1327486 w 2065137"/>
              <a:gd name="connsiteY8" fmla="*/ 777906 h 1924710"/>
              <a:gd name="connsiteX9" fmla="*/ 1541356 w 2065137"/>
              <a:gd name="connsiteY9" fmla="*/ 402852 h 1924710"/>
              <a:gd name="connsiteX10" fmla="*/ 1749218 w 2065137"/>
              <a:gd name="connsiteY10" fmla="*/ 310849 h 1924710"/>
              <a:gd name="connsiteX11" fmla="*/ 1654670 w 2065137"/>
              <a:gd name="connsiteY11" fmla="*/ 473302 h 1924710"/>
              <a:gd name="connsiteX12" fmla="*/ 1579791 w 2065137"/>
              <a:gd name="connsiteY12" fmla="*/ 675203 h 1924710"/>
              <a:gd name="connsiteX13" fmla="*/ 1483218 w 2065137"/>
              <a:gd name="connsiteY13" fmla="*/ 1199721 h 1924710"/>
              <a:gd name="connsiteX14" fmla="*/ 1515071 w 2065137"/>
              <a:gd name="connsiteY14" fmla="*/ 1414524 h 1924710"/>
              <a:gd name="connsiteX15" fmla="*/ 1732857 w 2065137"/>
              <a:gd name="connsiteY15" fmla="*/ 1097678 h 1924710"/>
              <a:gd name="connsiteX16" fmla="*/ 1999503 w 2065137"/>
              <a:gd name="connsiteY16" fmla="*/ 923150 h 1924710"/>
              <a:gd name="connsiteX17" fmla="*/ 2061573 w 2065137"/>
              <a:gd name="connsiteY17" fmla="*/ 919052 h 1924710"/>
              <a:gd name="connsiteX18" fmla="*/ 1925241 w 2065137"/>
              <a:gd name="connsiteY18" fmla="*/ 1276908 h 1924710"/>
              <a:gd name="connsiteX19" fmla="*/ 1762828 w 2065137"/>
              <a:gd name="connsiteY19" fmla="*/ 1628380 h 1924710"/>
              <a:gd name="connsiteX20" fmla="*/ 1728483 w 2065137"/>
              <a:gd name="connsiteY20" fmla="*/ 1676471 h 1924710"/>
              <a:gd name="connsiteX21" fmla="*/ 1721032 w 2065137"/>
              <a:gd name="connsiteY21" fmla="*/ 1683673 h 1924710"/>
              <a:gd name="connsiteX22" fmla="*/ 525849 w 2065137"/>
              <a:gd name="connsiteY22" fmla="*/ 1924710 h 1924710"/>
              <a:gd name="connsiteX23" fmla="*/ 519988 w 2065137"/>
              <a:gd name="connsiteY23" fmla="*/ 1923526 h 1924710"/>
              <a:gd name="connsiteX24" fmla="*/ 368278 w 2065137"/>
              <a:gd name="connsiteY24" fmla="*/ 1849772 h 1924710"/>
              <a:gd name="connsiteX25" fmla="*/ 160089 w 2065137"/>
              <a:gd name="connsiteY25" fmla="*/ 1653766 h 1924710"/>
              <a:gd name="connsiteX26" fmla="*/ 41695 w 2065137"/>
              <a:gd name="connsiteY26" fmla="*/ 1181902 h 1924710"/>
              <a:gd name="connsiteX27" fmla="*/ 2230 w 2065137"/>
              <a:gd name="connsiteY27" fmla="*/ 982389 h 1924710"/>
              <a:gd name="connsiteX28" fmla="*/ 99098 w 2065137"/>
              <a:gd name="connsiteY28" fmla="*/ 1105897 h 1924710"/>
              <a:gd name="connsiteX29" fmla="*/ 289246 w 2065137"/>
              <a:gd name="connsiteY29" fmla="*/ 1406750 h 1924710"/>
              <a:gd name="connsiteX30" fmla="*/ 565475 w 2065137"/>
              <a:gd name="connsiteY30" fmla="*/ 1638885 h 1924710"/>
              <a:gd name="connsiteX31" fmla="*/ 859542 w 2065137"/>
              <a:gd name="connsiteY31" fmla="*/ 1695888 h 1924710"/>
              <a:gd name="connsiteX32" fmla="*/ 1054865 w 2065137"/>
              <a:gd name="connsiteY32" fmla="*/ 1683777 h 1924710"/>
              <a:gd name="connsiteX33" fmla="*/ 777174 w 2065137"/>
              <a:gd name="connsiteY33" fmla="*/ 1584095 h 1924710"/>
              <a:gd name="connsiteX34" fmla="*/ 490158 w 2065137"/>
              <a:gd name="connsiteY34" fmla="*/ 1378248 h 1924710"/>
              <a:gd name="connsiteX35" fmla="*/ 264132 w 2065137"/>
              <a:gd name="connsiteY35" fmla="*/ 1001390 h 1924710"/>
              <a:gd name="connsiteX36" fmla="*/ 81159 w 2065137"/>
              <a:gd name="connsiteY36" fmla="*/ 551695 h 1924710"/>
              <a:gd name="connsiteX37" fmla="*/ 81159 w 2065137"/>
              <a:gd name="connsiteY37" fmla="*/ 507359 h 1924710"/>
              <a:gd name="connsiteX38" fmla="*/ 289246 w 2065137"/>
              <a:gd name="connsiteY38" fmla="*/ 678370 h 1924710"/>
              <a:gd name="connsiteX39" fmla="*/ 479395 w 2065137"/>
              <a:gd name="connsiteY39" fmla="*/ 862048 h 1924710"/>
              <a:gd name="connsiteX40" fmla="*/ 954236 w 2065137"/>
              <a:gd name="connsiteY40" fmla="*/ 1370320 h 1924710"/>
              <a:gd name="connsiteX41" fmla="*/ 961171 w 2065137"/>
              <a:gd name="connsiteY41" fmla="*/ 1305410 h 1924710"/>
              <a:gd name="connsiteX42" fmla="*/ 730534 w 2065137"/>
              <a:gd name="connsiteY42" fmla="*/ 922219 h 1924710"/>
              <a:gd name="connsiteX43" fmla="*/ 572676 w 2065137"/>
              <a:gd name="connsiteY43" fmla="*/ 475691 h 1924710"/>
              <a:gd name="connsiteX44" fmla="*/ 637254 w 2065137"/>
              <a:gd name="connsiteY44" fmla="*/ 121001 h 1924710"/>
              <a:gd name="connsiteX45" fmla="*/ 705420 w 2065137"/>
              <a:gd name="connsiteY45" fmla="*/ 660 h 192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65137" h="1924710">
                <a:moveTo>
                  <a:pt x="705420" y="660"/>
                </a:moveTo>
                <a:cubicBezTo>
                  <a:pt x="724555" y="-6202"/>
                  <a:pt x="740102" y="41829"/>
                  <a:pt x="752061" y="79831"/>
                </a:cubicBezTo>
                <a:cubicBezTo>
                  <a:pt x="764020" y="117834"/>
                  <a:pt x="750818" y="149491"/>
                  <a:pt x="777174" y="228674"/>
                </a:cubicBezTo>
                <a:cubicBezTo>
                  <a:pt x="803530" y="307858"/>
                  <a:pt x="849033" y="426581"/>
                  <a:pt x="910196" y="554933"/>
                </a:cubicBezTo>
                <a:cubicBezTo>
                  <a:pt x="971359" y="683284"/>
                  <a:pt x="1093328" y="876111"/>
                  <a:pt x="1144151" y="998783"/>
                </a:cubicBezTo>
                <a:cubicBezTo>
                  <a:pt x="1194974" y="1121454"/>
                  <a:pt x="1196960" y="1228246"/>
                  <a:pt x="1215136" y="1290963"/>
                </a:cubicBezTo>
                <a:cubicBezTo>
                  <a:pt x="1233313" y="1353680"/>
                  <a:pt x="1247222" y="1399355"/>
                  <a:pt x="1253210" y="1375081"/>
                </a:cubicBezTo>
                <a:cubicBezTo>
                  <a:pt x="1259198" y="1350807"/>
                  <a:pt x="1238683" y="1244847"/>
                  <a:pt x="1251063" y="1145318"/>
                </a:cubicBezTo>
                <a:cubicBezTo>
                  <a:pt x="1263442" y="1045789"/>
                  <a:pt x="1279104" y="901650"/>
                  <a:pt x="1327486" y="777906"/>
                </a:cubicBezTo>
                <a:cubicBezTo>
                  <a:pt x="1375868" y="654162"/>
                  <a:pt x="1471068" y="480695"/>
                  <a:pt x="1541356" y="402852"/>
                </a:cubicBezTo>
                <a:cubicBezTo>
                  <a:pt x="1611644" y="325009"/>
                  <a:pt x="1730332" y="299107"/>
                  <a:pt x="1749218" y="310849"/>
                </a:cubicBezTo>
                <a:cubicBezTo>
                  <a:pt x="1768103" y="322590"/>
                  <a:pt x="1682908" y="412576"/>
                  <a:pt x="1654670" y="473302"/>
                </a:cubicBezTo>
                <a:cubicBezTo>
                  <a:pt x="1626432" y="534028"/>
                  <a:pt x="1608366" y="554133"/>
                  <a:pt x="1579791" y="675203"/>
                </a:cubicBezTo>
                <a:cubicBezTo>
                  <a:pt x="1551215" y="796273"/>
                  <a:pt x="1494004" y="1076501"/>
                  <a:pt x="1483218" y="1199721"/>
                </a:cubicBezTo>
                <a:cubicBezTo>
                  <a:pt x="1472431" y="1322941"/>
                  <a:pt x="1498661" y="1418966"/>
                  <a:pt x="1515071" y="1414524"/>
                </a:cubicBezTo>
                <a:cubicBezTo>
                  <a:pt x="1531480" y="1410083"/>
                  <a:pt x="1652119" y="1179574"/>
                  <a:pt x="1732857" y="1097678"/>
                </a:cubicBezTo>
                <a:cubicBezTo>
                  <a:pt x="1813596" y="1015783"/>
                  <a:pt x="1944717" y="952922"/>
                  <a:pt x="1999503" y="923150"/>
                </a:cubicBezTo>
                <a:cubicBezTo>
                  <a:pt x="2054289" y="893379"/>
                  <a:pt x="2073950" y="860092"/>
                  <a:pt x="2061573" y="919052"/>
                </a:cubicBezTo>
                <a:cubicBezTo>
                  <a:pt x="2049196" y="978011"/>
                  <a:pt x="1975032" y="1158687"/>
                  <a:pt x="1925241" y="1276908"/>
                </a:cubicBezTo>
                <a:cubicBezTo>
                  <a:pt x="1875450" y="1395130"/>
                  <a:pt x="1809564" y="1548725"/>
                  <a:pt x="1762828" y="1628380"/>
                </a:cubicBezTo>
                <a:cubicBezTo>
                  <a:pt x="1751144" y="1648294"/>
                  <a:pt x="1739620" y="1663811"/>
                  <a:pt x="1728483" y="1676471"/>
                </a:cubicBezTo>
                <a:lnTo>
                  <a:pt x="1721032" y="1683673"/>
                </a:lnTo>
                <a:lnTo>
                  <a:pt x="525849" y="1924710"/>
                </a:lnTo>
                <a:lnTo>
                  <a:pt x="519988" y="1923526"/>
                </a:lnTo>
                <a:cubicBezTo>
                  <a:pt x="464666" y="1908631"/>
                  <a:pt x="420748" y="1885004"/>
                  <a:pt x="368278" y="1849772"/>
                </a:cubicBezTo>
                <a:cubicBezTo>
                  <a:pt x="298318" y="1802797"/>
                  <a:pt x="214520" y="1765077"/>
                  <a:pt x="160089" y="1653766"/>
                </a:cubicBezTo>
                <a:cubicBezTo>
                  <a:pt x="105658" y="1542454"/>
                  <a:pt x="68005" y="1293798"/>
                  <a:pt x="41695" y="1181902"/>
                </a:cubicBezTo>
                <a:cubicBezTo>
                  <a:pt x="15385" y="1070006"/>
                  <a:pt x="-7337" y="995057"/>
                  <a:pt x="2230" y="982389"/>
                </a:cubicBezTo>
                <a:cubicBezTo>
                  <a:pt x="11797" y="969722"/>
                  <a:pt x="51262" y="1035171"/>
                  <a:pt x="99098" y="1105897"/>
                </a:cubicBezTo>
                <a:cubicBezTo>
                  <a:pt x="146934" y="1176624"/>
                  <a:pt x="211517" y="1317919"/>
                  <a:pt x="289246" y="1406750"/>
                </a:cubicBezTo>
                <a:cubicBezTo>
                  <a:pt x="366976" y="1495581"/>
                  <a:pt x="470426" y="1590695"/>
                  <a:pt x="565475" y="1638885"/>
                </a:cubicBezTo>
                <a:cubicBezTo>
                  <a:pt x="660525" y="1687074"/>
                  <a:pt x="777978" y="1688406"/>
                  <a:pt x="859542" y="1695888"/>
                </a:cubicBezTo>
                <a:cubicBezTo>
                  <a:pt x="941107" y="1703370"/>
                  <a:pt x="1068593" y="1702409"/>
                  <a:pt x="1054865" y="1683777"/>
                </a:cubicBezTo>
                <a:cubicBezTo>
                  <a:pt x="1041137" y="1665144"/>
                  <a:pt x="871292" y="1635016"/>
                  <a:pt x="777174" y="1584095"/>
                </a:cubicBezTo>
                <a:cubicBezTo>
                  <a:pt x="683057" y="1533173"/>
                  <a:pt x="596580" y="1481228"/>
                  <a:pt x="490158" y="1378248"/>
                </a:cubicBezTo>
                <a:cubicBezTo>
                  <a:pt x="383736" y="1275268"/>
                  <a:pt x="332299" y="1139149"/>
                  <a:pt x="264132" y="1001390"/>
                </a:cubicBezTo>
                <a:cubicBezTo>
                  <a:pt x="195966" y="863632"/>
                  <a:pt x="111655" y="634034"/>
                  <a:pt x="81159" y="551695"/>
                </a:cubicBezTo>
                <a:cubicBezTo>
                  <a:pt x="50664" y="469357"/>
                  <a:pt x="46478" y="486247"/>
                  <a:pt x="81159" y="507359"/>
                </a:cubicBezTo>
                <a:cubicBezTo>
                  <a:pt x="115841" y="528471"/>
                  <a:pt x="222874" y="619255"/>
                  <a:pt x="289246" y="678370"/>
                </a:cubicBezTo>
                <a:cubicBezTo>
                  <a:pt x="355619" y="737485"/>
                  <a:pt x="368564" y="746723"/>
                  <a:pt x="479395" y="862048"/>
                </a:cubicBezTo>
                <a:cubicBezTo>
                  <a:pt x="590227" y="977374"/>
                  <a:pt x="873940" y="1296427"/>
                  <a:pt x="954236" y="1370320"/>
                </a:cubicBezTo>
                <a:cubicBezTo>
                  <a:pt x="1034532" y="1444214"/>
                  <a:pt x="998455" y="1380094"/>
                  <a:pt x="961171" y="1305410"/>
                </a:cubicBezTo>
                <a:cubicBezTo>
                  <a:pt x="923887" y="1230727"/>
                  <a:pt x="795284" y="1060505"/>
                  <a:pt x="730534" y="922219"/>
                </a:cubicBezTo>
                <a:cubicBezTo>
                  <a:pt x="665785" y="783932"/>
                  <a:pt x="588222" y="609226"/>
                  <a:pt x="572676" y="475691"/>
                </a:cubicBezTo>
                <a:cubicBezTo>
                  <a:pt x="557128" y="342154"/>
                  <a:pt x="615130" y="200173"/>
                  <a:pt x="637254" y="121001"/>
                </a:cubicBezTo>
                <a:cubicBezTo>
                  <a:pt x="659378" y="41829"/>
                  <a:pt x="686286" y="7522"/>
                  <a:pt x="705420" y="66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EB3E549-7090-84FB-FE92-1207684AEC80}"/>
              </a:ext>
            </a:extLst>
          </p:cNvPr>
          <p:cNvSpPr>
            <a:spLocks noGrp="1"/>
          </p:cNvSpPr>
          <p:nvPr>
            <p:ph sz="quarter" idx="4"/>
          </p:nvPr>
        </p:nvSpPr>
        <p:spPr>
          <a:xfrm>
            <a:off x="6288381" y="1303867"/>
            <a:ext cx="5230531" cy="5232400"/>
          </a:xfrm>
        </p:spPr>
        <p:txBody>
          <a:bodyPr vert="horz" lIns="91440" tIns="45720" rIns="91440" bIns="45720" rtlCol="0">
            <a:normAutofit/>
          </a:bodyPr>
          <a:lstStyle/>
          <a:p>
            <a:r>
              <a:rPr lang="en-US" sz="2300" dirty="0">
                <a:solidFill>
                  <a:schemeClr val="tx1"/>
                </a:solidFill>
              </a:rPr>
              <a:t>Fake news costs the global economy $78 billion annually ~ CHEQ &amp; University of Baltimore</a:t>
            </a:r>
          </a:p>
          <a:p>
            <a:r>
              <a:rPr lang="en-US" sz="2300" dirty="0">
                <a:solidFill>
                  <a:schemeClr val="tx1"/>
                </a:solidFill>
              </a:rPr>
              <a:t>Contributes to loss of stock market value of about $39 billion annually </a:t>
            </a:r>
          </a:p>
          <a:p>
            <a:r>
              <a:rPr lang="en-US" sz="2300" dirty="0">
                <a:solidFill>
                  <a:schemeClr val="tx1"/>
                </a:solidFill>
              </a:rPr>
              <a:t>Economic losses from health misinformation put at 9% billion annually </a:t>
            </a:r>
          </a:p>
          <a:p>
            <a:r>
              <a:rPr lang="en-US" sz="2300" dirty="0">
                <a:solidFill>
                  <a:schemeClr val="tx1"/>
                </a:solidFill>
              </a:rPr>
              <a:t>Reputational management - $17 billion annually</a:t>
            </a:r>
          </a:p>
          <a:p>
            <a:r>
              <a:rPr lang="en-US" sz="2300" dirty="0">
                <a:solidFill>
                  <a:schemeClr val="tx1"/>
                </a:solidFill>
              </a:rPr>
              <a:t>Platform safety efforts - $3 billion annually </a:t>
            </a:r>
          </a:p>
          <a:p>
            <a:r>
              <a:rPr lang="en-US" sz="2300" dirty="0">
                <a:solidFill>
                  <a:schemeClr val="tx1"/>
                </a:solidFill>
              </a:rPr>
              <a:t>$20 million allegedly spent on politically motivated fake news</a:t>
            </a:r>
          </a:p>
          <a:p>
            <a:endParaRPr lang="en-US" sz="2300" dirty="0">
              <a:solidFill>
                <a:schemeClr val="tx1"/>
              </a:solidFill>
            </a:endParaRPr>
          </a:p>
        </p:txBody>
      </p:sp>
    </p:spTree>
    <p:extLst>
      <p:ext uri="{BB962C8B-B14F-4D97-AF65-F5344CB8AC3E}">
        <p14:creationId xmlns:p14="http://schemas.microsoft.com/office/powerpoint/2010/main" val="366626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0080" y="325369"/>
            <a:ext cx="4368602" cy="1956841"/>
          </a:xfrm>
        </p:spPr>
        <p:txBody>
          <a:bodyPr vert="horz" lIns="91440" tIns="45720" rIns="91440" bIns="45720" rtlCol="0" anchor="b">
            <a:normAutofit/>
          </a:bodyPr>
          <a:lstStyle/>
          <a:p>
            <a:pPr algn="l"/>
            <a:r>
              <a:rPr lang="en-US" sz="3400">
                <a:solidFill>
                  <a:schemeClr val="tx1"/>
                </a:solidFill>
              </a:rPr>
              <a:t>TOOLS FOR DIS/MISINFORMATION</a:t>
            </a:r>
          </a:p>
        </p:txBody>
      </p:sp>
      <p:sp>
        <p:nvSpPr>
          <p:cNvPr id="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435BFB-D5CB-808E-0C9E-1DBEB56036A7}"/>
              </a:ext>
            </a:extLst>
          </p:cNvPr>
          <p:cNvSpPr>
            <a:spLocks noGrp="1"/>
          </p:cNvSpPr>
          <p:nvPr>
            <p:ph sz="quarter" idx="4"/>
          </p:nvPr>
        </p:nvSpPr>
        <p:spPr>
          <a:xfrm>
            <a:off x="640080" y="2872899"/>
            <a:ext cx="4243589" cy="3320668"/>
          </a:xfrm>
        </p:spPr>
        <p:txBody>
          <a:bodyPr vert="horz" lIns="91440" tIns="45720" rIns="91440" bIns="45720" rtlCol="0">
            <a:normAutofit lnSpcReduction="10000"/>
          </a:bodyPr>
          <a:lstStyle/>
          <a:p>
            <a:r>
              <a:rPr lang="en-US" sz="2200" dirty="0">
                <a:solidFill>
                  <a:schemeClr val="tx1"/>
                </a:solidFill>
              </a:rPr>
              <a:t>Social Media and Memes</a:t>
            </a:r>
          </a:p>
          <a:p>
            <a:r>
              <a:rPr lang="en-US" sz="2200" dirty="0">
                <a:solidFill>
                  <a:schemeClr val="tx1"/>
                </a:solidFill>
              </a:rPr>
              <a:t>Forgeries</a:t>
            </a:r>
          </a:p>
          <a:p>
            <a:r>
              <a:rPr lang="en-US" sz="2200" dirty="0">
                <a:solidFill>
                  <a:schemeClr val="tx1"/>
                </a:solidFill>
              </a:rPr>
              <a:t>Synthetic Media</a:t>
            </a:r>
          </a:p>
          <a:p>
            <a:r>
              <a:rPr lang="en-US" sz="2200" dirty="0">
                <a:solidFill>
                  <a:schemeClr val="tx1"/>
                </a:solidFill>
              </a:rPr>
              <a:t>Proxies</a:t>
            </a:r>
          </a:p>
          <a:p>
            <a:r>
              <a:rPr lang="en-US" sz="2200" dirty="0">
                <a:solidFill>
                  <a:schemeClr val="tx1"/>
                </a:solidFill>
              </a:rPr>
              <a:t>Content Farms</a:t>
            </a:r>
          </a:p>
          <a:p>
            <a:r>
              <a:rPr lang="en-US" sz="2200" dirty="0">
                <a:solidFill>
                  <a:schemeClr val="tx1"/>
                </a:solidFill>
              </a:rPr>
              <a:t>Botnets</a:t>
            </a:r>
          </a:p>
          <a:p>
            <a:r>
              <a:rPr lang="en-US" sz="2200" dirty="0">
                <a:solidFill>
                  <a:schemeClr val="tx1"/>
                </a:solidFill>
              </a:rPr>
              <a:t>AI</a:t>
            </a:r>
          </a:p>
          <a:p>
            <a:r>
              <a:rPr lang="en-US" sz="2200" dirty="0">
                <a:solidFill>
                  <a:schemeClr val="tx1"/>
                </a:solidFill>
              </a:rPr>
              <a:t>DaaS</a:t>
            </a:r>
          </a:p>
          <a:p>
            <a:endParaRPr lang="en-US" sz="2200" dirty="0">
              <a:solidFill>
                <a:schemeClr val="tx1"/>
              </a:solidFill>
            </a:endParaRPr>
          </a:p>
        </p:txBody>
      </p:sp>
      <p:pic>
        <p:nvPicPr>
          <p:cNvPr id="31" name="Picture 14" descr="Work tools on a red background">
            <a:extLst>
              <a:ext uri="{FF2B5EF4-FFF2-40B4-BE49-F238E27FC236}">
                <a16:creationId xmlns:a16="http://schemas.microsoft.com/office/drawing/2014/main" id="{C298B30C-FDBF-9480-E1A5-0E32F0F217E7}"/>
              </a:ext>
            </a:extLst>
          </p:cNvPr>
          <p:cNvPicPr>
            <a:picLocks noChangeAspect="1"/>
          </p:cNvPicPr>
          <p:nvPr/>
        </p:nvPicPr>
        <p:blipFill rotWithShape="1">
          <a:blip r:embed="rId2"/>
          <a:srcRect l="10756" r="2229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55536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Globe_sb_39_PowerPlugs_Template_mpgx.v17.11.w.potx" id="{8FD8E069-2C0D-47A9-9A01-64E873FA4A11}" vid="{14A472BB-D547-4331-BD6C-E9244A84B2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20888</TotalTime>
  <Words>814</Words>
  <Application>Microsoft Macintosh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Arial</vt:lpstr>
      <vt:lpstr>Office Theme</vt:lpstr>
      <vt:lpstr>PowerPoint Presentation</vt:lpstr>
      <vt:lpstr>About Dr. Sibe</vt:lpstr>
      <vt:lpstr>OUTLINE</vt:lpstr>
      <vt:lpstr>OPENING LINE…</vt:lpstr>
      <vt:lpstr>BACKGROUND AND CONTEXTUALIZATION - MDM</vt:lpstr>
      <vt:lpstr>FROM NATION STATE ACTORS TO CYBERCRIMINALS</vt:lpstr>
      <vt:lpstr>THE GROWING THREAT OF DISINFORMATION</vt:lpstr>
      <vt:lpstr>GLOBAL COST OF DISINFORMATION</vt:lpstr>
      <vt:lpstr>TOOLS FOR DIS/MISINFORMATION</vt:lpstr>
      <vt:lpstr>THE INTERSECTION OF CYBERSECURITY AND DISINFORMATION</vt:lpstr>
      <vt:lpstr>DISINFORMATION-AS-A-SERVICE</vt:lpstr>
      <vt:lpstr>FIGHTING MDM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FOOTPRINTS NIG. LTD</dc:title>
  <dc:creator>Robinson Sibe</dc:creator>
  <cp:lastModifiedBy>Robinson Sibe</cp:lastModifiedBy>
  <cp:revision>88</cp:revision>
  <dcterms:created xsi:type="dcterms:W3CDTF">2021-05-17T05:28:42Z</dcterms:created>
  <dcterms:modified xsi:type="dcterms:W3CDTF">2023-09-11T08:37:12Z</dcterms:modified>
</cp:coreProperties>
</file>